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5" r:id="rId4"/>
    <p:sldMasterId id="2147483648" r:id="rId5"/>
    <p:sldMasterId id="2147483719" r:id="rId6"/>
  </p:sldMasterIdLst>
  <p:notesMasterIdLst>
    <p:notesMasterId r:id="rId11"/>
  </p:notesMasterIdLst>
  <p:handoutMasterIdLst>
    <p:handoutMasterId r:id="rId12"/>
  </p:handoutMasterIdLst>
  <p:sldIdLst>
    <p:sldId id="317" r:id="rId7"/>
    <p:sldId id="321" r:id="rId8"/>
    <p:sldId id="319" r:id="rId9"/>
    <p:sldId id="322" r:id="rId10"/>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93678"/>
    <a:srgbClr val="FF0000"/>
    <a:srgbClr val="DA291C"/>
    <a:srgbClr val="808080"/>
    <a:srgbClr val="0182AC"/>
    <a:srgbClr val="62AC1E"/>
    <a:srgbClr val="FF0066"/>
    <a:srgbClr val="FA0000"/>
    <a:srgbClr val="FFB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54" autoAdjust="0"/>
    <p:restoredTop sz="66746" autoAdjust="0"/>
  </p:normalViewPr>
  <p:slideViewPr>
    <p:cSldViewPr>
      <p:cViewPr>
        <p:scale>
          <a:sx n="60" d="100"/>
          <a:sy n="60" d="100"/>
        </p:scale>
        <p:origin x="-2442" y="-3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4" d="100"/>
          <a:sy n="84" d="100"/>
        </p:scale>
        <p:origin x="-1968" y="-72"/>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theme" Target="theme/theme1.xml"/><Relationship Id="rId10" Type="http://schemas.openxmlformats.org/officeDocument/2006/relationships/slide" Target="slides/slide4.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sz="quarter" idx="1"/>
          </p:nvPr>
        </p:nvSpPr>
        <p:spPr>
          <a:xfrm>
            <a:off x="3970938" y="0"/>
            <a:ext cx="3037840" cy="464820"/>
          </a:xfrm>
          <a:prstGeom prst="rect">
            <a:avLst/>
          </a:prstGeom>
        </p:spPr>
        <p:txBody>
          <a:bodyPr vert="horz" lIns="91440" tIns="45720" rIns="91440" bIns="45720" rtlCol="0"/>
          <a:lstStyle>
            <a:lvl1pPr algn="r">
              <a:defRPr sz="1200"/>
            </a:lvl1pPr>
          </a:lstStyle>
          <a:p>
            <a:fld id="{3681D62C-522B-4EDC-A15D-3B00DA39BB92}" type="datetimeFigureOut">
              <a:rPr lang="en-AU" smtClean="0"/>
              <a:pPr/>
              <a:t>13/06/2017</a:t>
            </a:fld>
            <a:endParaRPr lang="en-AU" dirty="0"/>
          </a:p>
        </p:txBody>
      </p:sp>
      <p:sp>
        <p:nvSpPr>
          <p:cNvPr id="4" name="Footer Placeholder 3"/>
          <p:cNvSpPr>
            <a:spLocks noGrp="1"/>
          </p:cNvSpPr>
          <p:nvPr>
            <p:ph type="ftr" sz="quarter" idx="2"/>
          </p:nvPr>
        </p:nvSpPr>
        <p:spPr>
          <a:xfrm>
            <a:off x="0" y="8829966"/>
            <a:ext cx="3037840" cy="464820"/>
          </a:xfrm>
          <a:prstGeom prst="rect">
            <a:avLst/>
          </a:prstGeom>
        </p:spPr>
        <p:txBody>
          <a:bodyPr vert="horz" lIns="91440" tIns="45720" rIns="91440" bIns="45720" rtlCol="0" anchor="b"/>
          <a:lstStyle>
            <a:lvl1pPr algn="l">
              <a:defRPr sz="1200"/>
            </a:lvl1pPr>
          </a:lstStyle>
          <a:p>
            <a:endParaRPr lang="en-AU" dirty="0"/>
          </a:p>
        </p:txBody>
      </p:sp>
      <p:sp>
        <p:nvSpPr>
          <p:cNvPr id="5" name="Slide Number Placeholder 4"/>
          <p:cNvSpPr>
            <a:spLocks noGrp="1"/>
          </p:cNvSpPr>
          <p:nvPr>
            <p:ph type="sldNum" sz="quarter" idx="3"/>
          </p:nvPr>
        </p:nvSpPr>
        <p:spPr>
          <a:xfrm>
            <a:off x="3970938" y="8829966"/>
            <a:ext cx="3037840" cy="464820"/>
          </a:xfrm>
          <a:prstGeom prst="rect">
            <a:avLst/>
          </a:prstGeom>
        </p:spPr>
        <p:txBody>
          <a:bodyPr vert="horz" lIns="91440" tIns="45720" rIns="91440" bIns="45720" rtlCol="0" anchor="b"/>
          <a:lstStyle>
            <a:lvl1pPr algn="r">
              <a:defRPr sz="1200"/>
            </a:lvl1pPr>
          </a:lstStyle>
          <a:p>
            <a:fld id="{9350E8F1-2A1F-4C71-93B4-C77052401FEF}" type="slidenum">
              <a:rPr lang="en-AU" smtClean="0"/>
              <a:pPr/>
              <a:t>‹#›</a:t>
            </a:fld>
            <a:endParaRPr lang="en-AU" dirty="0"/>
          </a:p>
        </p:txBody>
      </p:sp>
    </p:spTree>
    <p:extLst>
      <p:ext uri="{BB962C8B-B14F-4D97-AF65-F5344CB8AC3E}">
        <p14:creationId xmlns:p14="http://schemas.microsoft.com/office/powerpoint/2010/main" val="18050894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970938" y="0"/>
            <a:ext cx="3037840" cy="464820"/>
          </a:xfrm>
          <a:prstGeom prst="rect">
            <a:avLst/>
          </a:prstGeom>
        </p:spPr>
        <p:txBody>
          <a:bodyPr vert="horz" lIns="91440" tIns="45720" rIns="91440" bIns="45720" rtlCol="0"/>
          <a:lstStyle>
            <a:lvl1pPr algn="r">
              <a:defRPr sz="1200"/>
            </a:lvl1pPr>
          </a:lstStyle>
          <a:p>
            <a:fld id="{2C722F11-5074-497B-B5F1-790A4676393D}" type="datetimeFigureOut">
              <a:rPr lang="en-AU" smtClean="0"/>
              <a:pPr/>
              <a:t>13/06/2017</a:t>
            </a:fld>
            <a:endParaRPr lang="en-AU"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701041" y="4415790"/>
            <a:ext cx="5608320" cy="418338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829966"/>
            <a:ext cx="3037840" cy="46482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970938" y="8829966"/>
            <a:ext cx="3037840" cy="464820"/>
          </a:xfrm>
          <a:prstGeom prst="rect">
            <a:avLst/>
          </a:prstGeom>
        </p:spPr>
        <p:txBody>
          <a:bodyPr vert="horz" lIns="91440" tIns="45720" rIns="91440" bIns="45720" rtlCol="0" anchor="b"/>
          <a:lstStyle>
            <a:lvl1pPr algn="r">
              <a:defRPr sz="1200"/>
            </a:lvl1pPr>
          </a:lstStyle>
          <a:p>
            <a:fld id="{DCFED6B4-7C7C-4FAD-ACF8-E82B7DE6EB8F}" type="slidenum">
              <a:rPr lang="en-AU" smtClean="0"/>
              <a:pPr/>
              <a:t>‹#›</a:t>
            </a:fld>
            <a:endParaRPr lang="en-AU" dirty="0"/>
          </a:p>
        </p:txBody>
      </p:sp>
    </p:spTree>
    <p:extLst>
      <p:ext uri="{BB962C8B-B14F-4D97-AF65-F5344CB8AC3E}">
        <p14:creationId xmlns:p14="http://schemas.microsoft.com/office/powerpoint/2010/main" val="31911033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i="1" dirty="0" smtClean="0"/>
              <a:t>On the Ball </a:t>
            </a:r>
            <a:r>
              <a:rPr lang="en-GB" dirty="0" smtClean="0"/>
              <a:t>will seamlessly aligns and integrates into </a:t>
            </a:r>
            <a:r>
              <a:rPr lang="en-GB" dirty="0" smtClean="0"/>
              <a:t>current client processes</a:t>
            </a:r>
            <a:r>
              <a:rPr lang="en-GB" dirty="0" smtClean="0"/>
              <a:t>, enhancing the already embedded HSSE culture, behaviours and expectations.   </a:t>
            </a:r>
          </a:p>
          <a:p>
            <a:endParaRPr lang="en-GB" dirty="0" smtClean="0"/>
          </a:p>
          <a:p>
            <a:endParaRPr lang="en-GB" dirty="0" smtClean="0"/>
          </a:p>
          <a:p>
            <a:r>
              <a:rPr lang="en-GB" dirty="0" smtClean="0"/>
              <a:t>The HSSE messaging within </a:t>
            </a:r>
            <a:r>
              <a:rPr lang="en-GB" i="1" dirty="0" smtClean="0"/>
              <a:t>On the Ball</a:t>
            </a:r>
            <a:r>
              <a:rPr lang="en-GB" dirty="0" smtClean="0"/>
              <a:t> is consistent with both </a:t>
            </a:r>
            <a:r>
              <a:rPr lang="en-GB" dirty="0" smtClean="0"/>
              <a:t>client messaging </a:t>
            </a:r>
            <a:r>
              <a:rPr lang="en-GB" dirty="0" smtClean="0"/>
              <a:t>and will continue to build on the strong HSSE foundation.  The initiative’s revitalised approach along with continuous and sustainable messaging will provide a higher level of HSSE behaviour, engagement and ownership among managers, front line leaders and family alike.</a:t>
            </a:r>
            <a:endParaRPr lang="en-US" dirty="0"/>
          </a:p>
        </p:txBody>
      </p:sp>
      <p:sp>
        <p:nvSpPr>
          <p:cNvPr id="4" name="Slide Number Placeholder 3"/>
          <p:cNvSpPr>
            <a:spLocks noGrp="1"/>
          </p:cNvSpPr>
          <p:nvPr>
            <p:ph type="sldNum" sz="quarter" idx="10"/>
          </p:nvPr>
        </p:nvSpPr>
        <p:spPr/>
        <p:txBody>
          <a:bodyPr/>
          <a:lstStyle/>
          <a:p>
            <a:fld id="{DCFED6B4-7C7C-4FAD-ACF8-E82B7DE6EB8F}" type="slidenum">
              <a:rPr lang="en-AU" smtClean="0"/>
              <a:pPr/>
              <a:t>1</a:t>
            </a:fld>
            <a:endParaRPr lang="en-AU" dirty="0"/>
          </a:p>
        </p:txBody>
      </p:sp>
    </p:spTree>
    <p:extLst>
      <p:ext uri="{BB962C8B-B14F-4D97-AF65-F5344CB8AC3E}">
        <p14:creationId xmlns:p14="http://schemas.microsoft.com/office/powerpoint/2010/main" val="24256049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The</a:t>
            </a:r>
            <a:r>
              <a:rPr lang="en-NZ" baseline="0" dirty="0" smtClean="0"/>
              <a:t> 7 focus areas compliment the</a:t>
            </a:r>
            <a:r>
              <a:rPr lang="en-NZ" dirty="0" smtClean="0"/>
              <a:t> </a:t>
            </a:r>
            <a:r>
              <a:rPr lang="en-NZ" dirty="0" err="1" smtClean="0"/>
              <a:t>the</a:t>
            </a:r>
            <a:r>
              <a:rPr lang="en-NZ" dirty="0" smtClean="0"/>
              <a:t> client’s </a:t>
            </a:r>
            <a:r>
              <a:rPr lang="en-NZ" dirty="0" smtClean="0"/>
              <a:t>focus areas; routine work, high impact engagement and hazard recognition.</a:t>
            </a:r>
          </a:p>
          <a:p>
            <a:endParaRPr lang="en-NZ" dirty="0" smtClean="0"/>
          </a:p>
          <a:p>
            <a:pPr algn="l">
              <a:lnSpc>
                <a:spcPts val="1400"/>
              </a:lnSpc>
              <a:spcBef>
                <a:spcPts val="400"/>
              </a:spcBef>
              <a:spcAft>
                <a:spcPts val="400"/>
              </a:spcAft>
            </a:pPr>
            <a:r>
              <a:rPr lang="en-GB" sz="1200" b="1" dirty="0" smtClean="0">
                <a:effectLst/>
                <a:latin typeface="Arial"/>
                <a:ea typeface="Times New Roman"/>
                <a:cs typeface="Times New Roman"/>
              </a:rPr>
              <a:t>Focus Areas</a:t>
            </a:r>
          </a:p>
          <a:p>
            <a:pPr algn="l">
              <a:lnSpc>
                <a:spcPts val="1400"/>
              </a:lnSpc>
              <a:spcBef>
                <a:spcPts val="400"/>
              </a:spcBef>
              <a:spcAft>
                <a:spcPts val="400"/>
              </a:spcAft>
            </a:pPr>
            <a:endParaRPr lang="en-US" sz="1400" dirty="0" smtClean="0">
              <a:effectLst/>
              <a:latin typeface="Arial"/>
              <a:ea typeface="Times New Roman"/>
              <a:cs typeface="Times New Roman"/>
            </a:endParaRPr>
          </a:p>
          <a:p>
            <a:pPr marL="0" indent="0" algn="l">
              <a:lnSpc>
                <a:spcPts val="1400"/>
              </a:lnSpc>
              <a:spcBef>
                <a:spcPts val="400"/>
              </a:spcBef>
              <a:spcAft>
                <a:spcPts val="400"/>
              </a:spcAft>
              <a:buFont typeface="Arial" panose="020B0604020202020204" pitchFamily="34" charset="0"/>
              <a:buNone/>
            </a:pPr>
            <a:r>
              <a:rPr lang="en-GB" sz="1200" b="1" dirty="0" smtClean="0">
                <a:effectLst/>
                <a:latin typeface="Arial"/>
                <a:ea typeface="Times New Roman"/>
                <a:cs typeface="Times New Roman"/>
              </a:rPr>
              <a:t>Site HSSE Committees</a:t>
            </a:r>
            <a:endParaRPr lang="en-US" sz="1400" b="1" dirty="0" smtClean="0">
              <a:effectLst/>
              <a:latin typeface="Arial"/>
              <a:ea typeface="Times New Roman"/>
              <a:cs typeface="Times New Roman"/>
            </a:endParaRPr>
          </a:p>
          <a:p>
            <a:pPr marL="171450" indent="-171450" algn="l">
              <a:lnSpc>
                <a:spcPts val="1400"/>
              </a:lnSpc>
              <a:spcBef>
                <a:spcPts val="400"/>
              </a:spcBef>
              <a:spcAft>
                <a:spcPts val="400"/>
              </a:spcAft>
              <a:buFont typeface="Arial" panose="020B0604020202020204" pitchFamily="34" charset="0"/>
              <a:buChar char="•"/>
            </a:pPr>
            <a:r>
              <a:rPr lang="en-GB" sz="1200" dirty="0" smtClean="0">
                <a:effectLst/>
                <a:latin typeface="Arial"/>
                <a:ea typeface="Times New Roman"/>
                <a:cs typeface="Times New Roman"/>
              </a:rPr>
              <a:t>Promotion of HSE monthly topic and the On the Ball initiative.</a:t>
            </a:r>
            <a:endParaRPr lang="en-US" sz="1400" dirty="0" smtClean="0">
              <a:effectLst/>
              <a:latin typeface="Arial"/>
              <a:ea typeface="Times New Roman"/>
              <a:cs typeface="Times New Roman"/>
            </a:endParaRPr>
          </a:p>
          <a:p>
            <a:pPr marL="171450" indent="-171450" algn="l">
              <a:lnSpc>
                <a:spcPts val="1400"/>
              </a:lnSpc>
              <a:spcBef>
                <a:spcPts val="400"/>
              </a:spcBef>
              <a:spcAft>
                <a:spcPts val="400"/>
              </a:spcAft>
              <a:buFont typeface="Arial" panose="020B0604020202020204" pitchFamily="34" charset="0"/>
              <a:buChar char="•"/>
            </a:pPr>
            <a:r>
              <a:rPr lang="en-GB" sz="1200" dirty="0" smtClean="0">
                <a:effectLst/>
                <a:latin typeface="Arial"/>
                <a:ea typeface="Times New Roman"/>
                <a:cs typeface="Times New Roman"/>
              </a:rPr>
              <a:t>Work with site HSSE committee owners to promote the committee members function, roles and responsibilities within the work force.  Uplift HSSE member’s confidence and role. </a:t>
            </a:r>
            <a:endParaRPr lang="en-US" sz="1400" dirty="0" smtClean="0">
              <a:effectLst/>
              <a:latin typeface="Arial"/>
              <a:ea typeface="Times New Roman"/>
              <a:cs typeface="Times New Roman"/>
            </a:endParaRPr>
          </a:p>
          <a:p>
            <a:pPr marL="171450" indent="-171450" algn="l">
              <a:lnSpc>
                <a:spcPts val="1400"/>
              </a:lnSpc>
              <a:spcBef>
                <a:spcPts val="400"/>
              </a:spcBef>
              <a:spcAft>
                <a:spcPts val="400"/>
              </a:spcAft>
              <a:buFont typeface="Arial" panose="020B0604020202020204" pitchFamily="34" charset="0"/>
              <a:buChar char="•"/>
            </a:pPr>
            <a:r>
              <a:rPr lang="en-GB" sz="1200" dirty="0" smtClean="0">
                <a:effectLst/>
                <a:latin typeface="Arial"/>
                <a:ea typeface="Times New Roman"/>
                <a:cs typeface="Times New Roman"/>
              </a:rPr>
              <a:t>Promote two way communications, HSSE representatives talking to staff and staff talking to HSE representatives about concerns and potential improvement opportunities.</a:t>
            </a:r>
            <a:endParaRPr lang="en-US" sz="1400" dirty="0" smtClean="0">
              <a:effectLst/>
              <a:latin typeface="Arial"/>
              <a:ea typeface="Times New Roman"/>
              <a:cs typeface="Times New Roman"/>
            </a:endParaRPr>
          </a:p>
          <a:p>
            <a:pPr marL="171450" indent="-171450" algn="l">
              <a:lnSpc>
                <a:spcPts val="1400"/>
              </a:lnSpc>
              <a:spcBef>
                <a:spcPts val="400"/>
              </a:spcBef>
              <a:spcAft>
                <a:spcPts val="400"/>
              </a:spcAft>
              <a:buFont typeface="Arial" panose="020B0604020202020204" pitchFamily="34" charset="0"/>
              <a:buChar char="•"/>
            </a:pPr>
            <a:r>
              <a:rPr lang="en-GB" sz="1200" dirty="0" smtClean="0">
                <a:effectLst/>
                <a:latin typeface="Arial"/>
                <a:ea typeface="Times New Roman"/>
                <a:cs typeface="Times New Roman"/>
              </a:rPr>
              <a:t>Outcome of communication survey.</a:t>
            </a:r>
            <a:endParaRPr lang="en-US" sz="1400" dirty="0" smtClean="0">
              <a:effectLst/>
              <a:latin typeface="Arial"/>
              <a:ea typeface="Times New Roman"/>
              <a:cs typeface="Times New Roman"/>
            </a:endParaRPr>
          </a:p>
          <a:p>
            <a:pPr marL="171450" indent="-171450" algn="l">
              <a:lnSpc>
                <a:spcPts val="1400"/>
              </a:lnSpc>
              <a:spcBef>
                <a:spcPts val="400"/>
              </a:spcBef>
              <a:spcAft>
                <a:spcPts val="400"/>
              </a:spcAft>
              <a:buFont typeface="Arial" panose="020B0604020202020204" pitchFamily="34" charset="0"/>
              <a:buChar char="•"/>
            </a:pPr>
            <a:r>
              <a:rPr lang="en-GB" sz="1200" dirty="0" smtClean="0">
                <a:effectLst/>
                <a:latin typeface="Arial"/>
                <a:ea typeface="Times New Roman"/>
                <a:cs typeface="Times New Roman"/>
              </a:rPr>
              <a:t>Increased visibility and awareness of site HSSE committee members.</a:t>
            </a:r>
            <a:endParaRPr lang="en-US" sz="1400" dirty="0" smtClean="0">
              <a:effectLst/>
              <a:latin typeface="Arial"/>
              <a:ea typeface="Times New Roman"/>
              <a:cs typeface="Times New Roman"/>
            </a:endParaRPr>
          </a:p>
          <a:p>
            <a:pPr marL="171450" indent="-171450" algn="l">
              <a:lnSpc>
                <a:spcPts val="1400"/>
              </a:lnSpc>
              <a:spcBef>
                <a:spcPts val="400"/>
              </a:spcBef>
              <a:spcAft>
                <a:spcPts val="400"/>
              </a:spcAft>
              <a:buFont typeface="Arial" panose="020B0604020202020204" pitchFamily="34" charset="0"/>
              <a:buChar char="•"/>
            </a:pPr>
            <a:r>
              <a:rPr lang="en-GB" sz="1200" dirty="0" smtClean="0">
                <a:effectLst/>
                <a:latin typeface="Arial"/>
                <a:ea typeface="Times New Roman"/>
                <a:cs typeface="Times New Roman"/>
              </a:rPr>
              <a:t>Increased effectiveness of HSSE committee members</a:t>
            </a:r>
          </a:p>
          <a:p>
            <a:pPr algn="l">
              <a:lnSpc>
                <a:spcPts val="1400"/>
              </a:lnSpc>
              <a:spcBef>
                <a:spcPts val="400"/>
              </a:spcBef>
              <a:spcAft>
                <a:spcPts val="400"/>
              </a:spcAft>
            </a:pPr>
            <a:endParaRPr lang="en-US" sz="1400" dirty="0" smtClean="0">
              <a:effectLst/>
              <a:latin typeface="Arial"/>
              <a:ea typeface="Times New Roman"/>
              <a:cs typeface="Times New Roman"/>
            </a:endParaRPr>
          </a:p>
          <a:p>
            <a:pPr marL="0" indent="0" algn="l">
              <a:lnSpc>
                <a:spcPts val="1400"/>
              </a:lnSpc>
              <a:spcBef>
                <a:spcPts val="400"/>
              </a:spcBef>
              <a:spcAft>
                <a:spcPts val="400"/>
              </a:spcAft>
              <a:buFont typeface="Arial" panose="020B0604020202020204" pitchFamily="34" charset="0"/>
              <a:buNone/>
            </a:pPr>
            <a:r>
              <a:rPr lang="en-GB" sz="1200" b="1" dirty="0" smtClean="0">
                <a:effectLst/>
                <a:latin typeface="Arial"/>
                <a:ea typeface="Times New Roman"/>
                <a:cs typeface="Times New Roman"/>
              </a:rPr>
              <a:t>Contractor Organisations</a:t>
            </a:r>
            <a:endParaRPr lang="en-US" sz="1400" b="1" dirty="0" smtClean="0">
              <a:effectLst/>
              <a:latin typeface="Arial"/>
              <a:ea typeface="Times New Roman"/>
              <a:cs typeface="Times New Roman"/>
            </a:endParaRPr>
          </a:p>
          <a:p>
            <a:pPr marL="171450" indent="-171450" algn="l">
              <a:lnSpc>
                <a:spcPts val="1400"/>
              </a:lnSpc>
              <a:spcBef>
                <a:spcPts val="400"/>
              </a:spcBef>
              <a:spcAft>
                <a:spcPts val="400"/>
              </a:spcAft>
              <a:buFont typeface="Arial" panose="020B0604020202020204" pitchFamily="34" charset="0"/>
              <a:buChar char="•"/>
            </a:pPr>
            <a:r>
              <a:rPr lang="en-GB" sz="1200" dirty="0" smtClean="0">
                <a:effectLst/>
                <a:latin typeface="Arial"/>
                <a:ea typeface="Times New Roman"/>
                <a:cs typeface="Times New Roman"/>
              </a:rPr>
              <a:t>Front line business partners to provide WorleyParsons with a monthly update including; shared learnings, upcoming focus area, additional support required.</a:t>
            </a:r>
            <a:endParaRPr lang="en-US" sz="1400" dirty="0" smtClean="0">
              <a:effectLst/>
              <a:latin typeface="Arial"/>
              <a:ea typeface="Times New Roman"/>
              <a:cs typeface="Times New Roman"/>
            </a:endParaRPr>
          </a:p>
          <a:p>
            <a:pPr marL="171450" indent="-171450" algn="l">
              <a:lnSpc>
                <a:spcPts val="1400"/>
              </a:lnSpc>
              <a:spcBef>
                <a:spcPts val="400"/>
              </a:spcBef>
              <a:spcAft>
                <a:spcPts val="400"/>
              </a:spcAft>
              <a:buFont typeface="Arial" panose="020B0604020202020204" pitchFamily="34" charset="0"/>
              <a:buChar char="•"/>
            </a:pPr>
            <a:r>
              <a:rPr lang="en-GB" sz="1200" dirty="0" smtClean="0">
                <a:effectLst/>
                <a:latin typeface="Arial"/>
                <a:ea typeface="Times New Roman"/>
                <a:cs typeface="Times New Roman"/>
              </a:rPr>
              <a:t>Quality of monthly report.</a:t>
            </a:r>
            <a:endParaRPr lang="en-US" sz="1400" dirty="0" smtClean="0">
              <a:effectLst/>
              <a:latin typeface="Arial"/>
              <a:ea typeface="Times New Roman"/>
              <a:cs typeface="Times New Roman"/>
            </a:endParaRPr>
          </a:p>
          <a:p>
            <a:pPr marL="171450" indent="-171450" algn="l">
              <a:lnSpc>
                <a:spcPts val="1400"/>
              </a:lnSpc>
              <a:spcBef>
                <a:spcPts val="400"/>
              </a:spcBef>
              <a:spcAft>
                <a:spcPts val="400"/>
              </a:spcAft>
              <a:buFont typeface="Arial" panose="020B0604020202020204" pitchFamily="34" charset="0"/>
              <a:buChar char="•"/>
            </a:pPr>
            <a:r>
              <a:rPr lang="en-GB" sz="1200" dirty="0" smtClean="0">
                <a:effectLst/>
                <a:latin typeface="Arial"/>
                <a:ea typeface="Times New Roman"/>
                <a:cs typeface="Times New Roman"/>
              </a:rPr>
              <a:t>Increased visibility to contracting organisations HSE performance.</a:t>
            </a:r>
            <a:endParaRPr lang="en-US" sz="1400" dirty="0" smtClean="0">
              <a:effectLst/>
              <a:latin typeface="Arial"/>
              <a:ea typeface="Times New Roman"/>
              <a:cs typeface="Times New Roman"/>
            </a:endParaRPr>
          </a:p>
          <a:p>
            <a:pPr marL="171450" indent="-171450" algn="l">
              <a:lnSpc>
                <a:spcPts val="1400"/>
              </a:lnSpc>
              <a:spcBef>
                <a:spcPts val="400"/>
              </a:spcBef>
              <a:spcAft>
                <a:spcPts val="400"/>
              </a:spcAft>
              <a:buFont typeface="Arial" panose="020B0604020202020204" pitchFamily="34" charset="0"/>
              <a:buChar char="•"/>
            </a:pPr>
            <a:r>
              <a:rPr lang="en-GB" sz="1200" dirty="0" smtClean="0">
                <a:effectLst/>
                <a:latin typeface="Arial"/>
                <a:ea typeface="Times New Roman"/>
                <a:cs typeface="Times New Roman"/>
              </a:rPr>
              <a:t>Toolbox Talks</a:t>
            </a:r>
            <a:endParaRPr lang="en-US" sz="1400" dirty="0" smtClean="0">
              <a:effectLst/>
              <a:latin typeface="Arial"/>
              <a:ea typeface="Times New Roman"/>
              <a:cs typeface="Times New Roman"/>
            </a:endParaRPr>
          </a:p>
          <a:p>
            <a:pPr marL="171450" indent="-171450" algn="l">
              <a:lnSpc>
                <a:spcPts val="1400"/>
              </a:lnSpc>
              <a:spcBef>
                <a:spcPts val="400"/>
              </a:spcBef>
              <a:spcAft>
                <a:spcPts val="400"/>
              </a:spcAft>
              <a:buFont typeface="Arial" panose="020B0604020202020204" pitchFamily="34" charset="0"/>
              <a:buChar char="•"/>
            </a:pPr>
            <a:r>
              <a:rPr lang="en-GB" sz="1200" dirty="0" smtClean="0">
                <a:effectLst/>
                <a:latin typeface="Arial"/>
                <a:ea typeface="Times New Roman"/>
                <a:cs typeface="Times New Roman"/>
              </a:rPr>
              <a:t>ISC contractor organisations to contribute to the material and presentations.</a:t>
            </a:r>
            <a:endParaRPr lang="en-US" sz="1400" dirty="0" smtClean="0">
              <a:effectLst/>
              <a:latin typeface="Arial"/>
              <a:ea typeface="Times New Roman"/>
              <a:cs typeface="Times New Roman"/>
            </a:endParaRPr>
          </a:p>
          <a:p>
            <a:pPr marL="171450" indent="-171450" algn="l">
              <a:lnSpc>
                <a:spcPts val="1400"/>
              </a:lnSpc>
              <a:spcBef>
                <a:spcPts val="400"/>
              </a:spcBef>
              <a:spcAft>
                <a:spcPts val="400"/>
              </a:spcAft>
              <a:buFont typeface="Arial" panose="020B0604020202020204" pitchFamily="34" charset="0"/>
              <a:buChar char="•"/>
            </a:pPr>
            <a:r>
              <a:rPr lang="en-GB" sz="1200" dirty="0" smtClean="0">
                <a:effectLst/>
                <a:latin typeface="Arial"/>
                <a:ea typeface="Times New Roman"/>
                <a:cs typeface="Times New Roman"/>
              </a:rPr>
              <a:t>Provide supervisors and team leaders with ongoing coaching.</a:t>
            </a:r>
            <a:endParaRPr lang="en-US" sz="1400" dirty="0" smtClean="0">
              <a:effectLst/>
              <a:latin typeface="Arial"/>
              <a:ea typeface="Times New Roman"/>
              <a:cs typeface="Times New Roman"/>
            </a:endParaRPr>
          </a:p>
          <a:p>
            <a:pPr marL="171450" indent="-171450" algn="l">
              <a:lnSpc>
                <a:spcPts val="1400"/>
              </a:lnSpc>
              <a:spcBef>
                <a:spcPts val="400"/>
              </a:spcBef>
              <a:spcAft>
                <a:spcPts val="400"/>
              </a:spcAft>
              <a:buFont typeface="Arial" panose="020B0604020202020204" pitchFamily="34" charset="0"/>
              <a:buChar char="•"/>
            </a:pPr>
            <a:r>
              <a:rPr lang="en-GB" sz="1200" dirty="0" smtClean="0">
                <a:effectLst/>
                <a:latin typeface="Arial"/>
                <a:ea typeface="Times New Roman"/>
                <a:cs typeface="Times New Roman"/>
              </a:rPr>
              <a:t>Key personnel to attend and support </a:t>
            </a:r>
            <a:r>
              <a:rPr lang="en-GB" sz="1200" dirty="0" err="1" smtClean="0">
                <a:effectLst/>
                <a:latin typeface="Arial"/>
                <a:ea typeface="Times New Roman"/>
                <a:cs typeface="Times New Roman"/>
              </a:rPr>
              <a:t>eg</a:t>
            </a:r>
            <a:r>
              <a:rPr lang="en-GB" sz="1200" dirty="0" smtClean="0">
                <a:effectLst/>
                <a:latin typeface="Arial"/>
                <a:ea typeface="Times New Roman"/>
                <a:cs typeface="Times New Roman"/>
              </a:rPr>
              <a:t>; ISC HSE forum members.</a:t>
            </a:r>
            <a:endParaRPr lang="en-US" sz="1400" dirty="0" smtClean="0">
              <a:effectLst/>
              <a:latin typeface="Arial"/>
              <a:ea typeface="Times New Roman"/>
              <a:cs typeface="Times New Roman"/>
            </a:endParaRPr>
          </a:p>
          <a:p>
            <a:pPr marL="171450" indent="-171450" algn="l">
              <a:lnSpc>
                <a:spcPts val="1400"/>
              </a:lnSpc>
              <a:spcBef>
                <a:spcPts val="400"/>
              </a:spcBef>
              <a:spcAft>
                <a:spcPts val="400"/>
              </a:spcAft>
              <a:buFont typeface="Arial" panose="020B0604020202020204" pitchFamily="34" charset="0"/>
              <a:buChar char="•"/>
            </a:pPr>
            <a:r>
              <a:rPr lang="en-GB" sz="1200" dirty="0" smtClean="0">
                <a:effectLst/>
                <a:latin typeface="Arial"/>
                <a:ea typeface="Times New Roman"/>
                <a:cs typeface="Times New Roman"/>
              </a:rPr>
              <a:t>Provide weekly toolbox notes in support of the monthly topic.</a:t>
            </a:r>
          </a:p>
          <a:p>
            <a:pPr marL="171450" indent="-171450" algn="l">
              <a:lnSpc>
                <a:spcPts val="1400"/>
              </a:lnSpc>
              <a:spcBef>
                <a:spcPts val="400"/>
              </a:spcBef>
              <a:spcAft>
                <a:spcPts val="400"/>
              </a:spcAft>
              <a:buFont typeface="Arial" panose="020B0604020202020204" pitchFamily="34" charset="0"/>
              <a:buChar char="•"/>
            </a:pPr>
            <a:endParaRPr lang="en-US" sz="1400" dirty="0" smtClean="0">
              <a:effectLst/>
              <a:latin typeface="Arial"/>
              <a:ea typeface="Times New Roman"/>
              <a:cs typeface="Times New Roman"/>
            </a:endParaRPr>
          </a:p>
          <a:p>
            <a:pPr algn="l">
              <a:lnSpc>
                <a:spcPts val="1400"/>
              </a:lnSpc>
              <a:spcBef>
                <a:spcPts val="400"/>
              </a:spcBef>
              <a:spcAft>
                <a:spcPts val="400"/>
              </a:spcAft>
            </a:pPr>
            <a:r>
              <a:rPr lang="en-GB" sz="1200" b="1" dirty="0" smtClean="0">
                <a:effectLst/>
                <a:latin typeface="Arial"/>
                <a:ea typeface="Times New Roman"/>
                <a:cs typeface="Times New Roman"/>
              </a:rPr>
              <a:t>Leadership Visits</a:t>
            </a:r>
            <a:endParaRPr lang="en-US" sz="1400" b="1" dirty="0" smtClean="0">
              <a:effectLst/>
              <a:latin typeface="Arial"/>
              <a:ea typeface="Times New Roman"/>
              <a:cs typeface="Times New Roman"/>
            </a:endParaRPr>
          </a:p>
          <a:p>
            <a:pPr marL="171450" indent="-171450" algn="l">
              <a:lnSpc>
                <a:spcPts val="1400"/>
              </a:lnSpc>
              <a:spcBef>
                <a:spcPts val="400"/>
              </a:spcBef>
              <a:spcAft>
                <a:spcPts val="400"/>
              </a:spcAft>
              <a:buFont typeface="Arial" panose="020B0604020202020204" pitchFamily="34" charset="0"/>
              <a:buChar char="•"/>
            </a:pPr>
            <a:r>
              <a:rPr lang="en-GB" sz="1200" dirty="0" smtClean="0">
                <a:effectLst/>
                <a:latin typeface="Arial"/>
                <a:ea typeface="Times New Roman"/>
                <a:cs typeface="Times New Roman"/>
              </a:rPr>
              <a:t>A leadership visit schedule will be confirmed in advance and provided to </a:t>
            </a:r>
            <a:r>
              <a:rPr lang="en-GB" sz="1200" dirty="0" smtClean="0">
                <a:effectLst/>
                <a:latin typeface="Arial"/>
                <a:ea typeface="Times New Roman"/>
                <a:cs typeface="Times New Roman"/>
              </a:rPr>
              <a:t>the client </a:t>
            </a:r>
            <a:r>
              <a:rPr lang="en-GB" sz="1200" dirty="0" smtClean="0">
                <a:effectLst/>
                <a:latin typeface="Arial"/>
                <a:ea typeface="Times New Roman"/>
                <a:cs typeface="Times New Roman"/>
              </a:rPr>
              <a:t>Activity Managers to ensure visibility for scheduled visits (refer Appendix 2).</a:t>
            </a:r>
            <a:endParaRPr lang="en-US" sz="1400" dirty="0" smtClean="0">
              <a:effectLst/>
              <a:latin typeface="Arial"/>
              <a:ea typeface="Times New Roman"/>
              <a:cs typeface="Times New Roman"/>
            </a:endParaRPr>
          </a:p>
          <a:p>
            <a:pPr marL="171450" indent="-171450" algn="l">
              <a:lnSpc>
                <a:spcPts val="1400"/>
              </a:lnSpc>
              <a:spcBef>
                <a:spcPts val="400"/>
              </a:spcBef>
              <a:spcAft>
                <a:spcPts val="400"/>
              </a:spcAft>
              <a:buFont typeface="Arial" panose="020B0604020202020204" pitchFamily="34" charset="0"/>
              <a:buChar char="•"/>
            </a:pPr>
            <a:r>
              <a:rPr lang="en-GB" sz="1200" dirty="0" smtClean="0">
                <a:effectLst/>
                <a:latin typeface="Arial"/>
                <a:ea typeface="Times New Roman"/>
                <a:cs typeface="Times New Roman"/>
              </a:rPr>
              <a:t>Training provided for contract holders and key staff inducing the ISC HSE forum on </a:t>
            </a:r>
            <a:r>
              <a:rPr lang="en-GB" sz="1200" dirty="0" smtClean="0">
                <a:effectLst/>
                <a:latin typeface="Arial"/>
                <a:ea typeface="Times New Roman"/>
                <a:cs typeface="Times New Roman"/>
              </a:rPr>
              <a:t>the client’s </a:t>
            </a:r>
            <a:r>
              <a:rPr lang="en-GB" sz="1200" dirty="0" smtClean="0">
                <a:effectLst/>
                <a:latin typeface="Arial"/>
                <a:ea typeface="Times New Roman"/>
                <a:cs typeface="Times New Roman"/>
              </a:rPr>
              <a:t>high impact engagement sessions.</a:t>
            </a:r>
            <a:endParaRPr lang="en-US" sz="1400" dirty="0" smtClean="0">
              <a:effectLst/>
              <a:latin typeface="Arial"/>
              <a:ea typeface="Times New Roman"/>
              <a:cs typeface="Times New Roman"/>
            </a:endParaRPr>
          </a:p>
          <a:p>
            <a:pPr marL="171450" indent="-171450" algn="l">
              <a:lnSpc>
                <a:spcPts val="1400"/>
              </a:lnSpc>
              <a:spcBef>
                <a:spcPts val="400"/>
              </a:spcBef>
              <a:spcAft>
                <a:spcPts val="400"/>
              </a:spcAft>
              <a:buFont typeface="Arial" panose="020B0604020202020204" pitchFamily="34" charset="0"/>
              <a:buChar char="•"/>
            </a:pPr>
            <a:r>
              <a:rPr lang="en-GB" sz="1200" dirty="0" smtClean="0">
                <a:effectLst/>
                <a:latin typeface="Arial"/>
                <a:ea typeface="Times New Roman"/>
                <a:cs typeface="Times New Roman"/>
              </a:rPr>
              <a:t>Ongoing coaching and support provided.</a:t>
            </a:r>
            <a:endParaRPr lang="en-US" sz="1400" dirty="0" smtClean="0">
              <a:effectLst/>
              <a:latin typeface="Arial"/>
              <a:ea typeface="Times New Roman"/>
              <a:cs typeface="Times New Roman"/>
            </a:endParaRPr>
          </a:p>
          <a:p>
            <a:pPr marL="0" indent="0" algn="l">
              <a:lnSpc>
                <a:spcPts val="1400"/>
              </a:lnSpc>
              <a:spcBef>
                <a:spcPts val="400"/>
              </a:spcBef>
              <a:spcAft>
                <a:spcPts val="400"/>
              </a:spcAft>
              <a:buFont typeface="Arial" panose="020B0604020202020204" pitchFamily="34" charset="0"/>
              <a:buNone/>
            </a:pPr>
            <a:endParaRPr lang="en-US" sz="1400" dirty="0" smtClean="0">
              <a:effectLst/>
              <a:latin typeface="Arial"/>
              <a:ea typeface="Times New Roman"/>
              <a:cs typeface="Times New Roman"/>
            </a:endParaRPr>
          </a:p>
          <a:p>
            <a:pPr algn="l">
              <a:lnSpc>
                <a:spcPts val="1400"/>
              </a:lnSpc>
              <a:spcBef>
                <a:spcPts val="400"/>
              </a:spcBef>
              <a:spcAft>
                <a:spcPts val="400"/>
              </a:spcAft>
            </a:pPr>
            <a:r>
              <a:rPr lang="en-GB" sz="1200" b="1" dirty="0" smtClean="0">
                <a:effectLst/>
                <a:latin typeface="Arial"/>
                <a:ea typeface="Times New Roman"/>
                <a:cs typeface="Times New Roman"/>
              </a:rPr>
              <a:t>HSE Monthly themes</a:t>
            </a:r>
            <a:endParaRPr lang="en-US" sz="1400" b="1" dirty="0" smtClean="0">
              <a:effectLst/>
              <a:latin typeface="Arial"/>
              <a:ea typeface="Times New Roman"/>
              <a:cs typeface="Times New Roman"/>
            </a:endParaRPr>
          </a:p>
          <a:p>
            <a:pPr marL="171450" indent="-171450" algn="l">
              <a:lnSpc>
                <a:spcPts val="1400"/>
              </a:lnSpc>
              <a:spcBef>
                <a:spcPts val="400"/>
              </a:spcBef>
              <a:spcAft>
                <a:spcPts val="400"/>
              </a:spcAft>
              <a:buFont typeface="Arial" panose="020B0604020202020204" pitchFamily="34" charset="0"/>
              <a:buChar char="•"/>
            </a:pPr>
            <a:r>
              <a:rPr lang="en-GB" sz="1200" dirty="0" smtClean="0">
                <a:effectLst/>
                <a:latin typeface="Arial"/>
                <a:ea typeface="Times New Roman"/>
                <a:cs typeface="Times New Roman"/>
              </a:rPr>
              <a:t>Provide input into the selection of the </a:t>
            </a:r>
            <a:r>
              <a:rPr lang="en-GB" sz="1200" dirty="0" err="1" smtClean="0">
                <a:effectLst/>
                <a:latin typeface="Arial"/>
                <a:ea typeface="Times New Roman"/>
                <a:cs typeface="Times New Roman"/>
              </a:rPr>
              <a:t>the</a:t>
            </a:r>
            <a:r>
              <a:rPr lang="en-GB" sz="1200" dirty="0" smtClean="0">
                <a:effectLst/>
                <a:latin typeface="Arial"/>
                <a:ea typeface="Times New Roman"/>
                <a:cs typeface="Times New Roman"/>
              </a:rPr>
              <a:t> client </a:t>
            </a:r>
            <a:r>
              <a:rPr lang="en-GB" sz="1200" dirty="0" smtClean="0">
                <a:effectLst/>
                <a:latin typeface="Arial"/>
                <a:ea typeface="Times New Roman"/>
                <a:cs typeface="Times New Roman"/>
              </a:rPr>
              <a:t>HSE monthly themes based on leading and lagging analysis and identifying trends that require addressing.</a:t>
            </a:r>
            <a:endParaRPr lang="en-US" sz="1400" dirty="0" smtClean="0">
              <a:effectLst/>
              <a:latin typeface="Arial"/>
              <a:ea typeface="Times New Roman"/>
              <a:cs typeface="Times New Roman"/>
            </a:endParaRPr>
          </a:p>
          <a:p>
            <a:pPr marL="171450" indent="-171450" algn="l">
              <a:lnSpc>
                <a:spcPts val="1400"/>
              </a:lnSpc>
              <a:spcBef>
                <a:spcPts val="400"/>
              </a:spcBef>
              <a:spcAft>
                <a:spcPts val="400"/>
              </a:spcAft>
              <a:buFont typeface="Arial" panose="020B0604020202020204" pitchFamily="34" charset="0"/>
              <a:buChar char="•"/>
            </a:pPr>
            <a:r>
              <a:rPr lang="en-GB" sz="1200" dirty="0" smtClean="0">
                <a:effectLst/>
                <a:latin typeface="Arial"/>
                <a:ea typeface="Times New Roman"/>
                <a:cs typeface="Times New Roman"/>
              </a:rPr>
              <a:t>ISC contractor organisations to participate in the material and delivery of HSE monthly theme on sites.</a:t>
            </a:r>
            <a:endParaRPr lang="en-US" sz="1400" dirty="0" smtClean="0">
              <a:effectLst/>
              <a:latin typeface="Arial"/>
              <a:ea typeface="Times New Roman"/>
              <a:cs typeface="Times New Roman"/>
            </a:endParaRPr>
          </a:p>
          <a:p>
            <a:pPr marL="171450" indent="-171450" algn="l">
              <a:lnSpc>
                <a:spcPts val="1400"/>
              </a:lnSpc>
              <a:spcBef>
                <a:spcPts val="400"/>
              </a:spcBef>
              <a:spcAft>
                <a:spcPts val="400"/>
              </a:spcAft>
              <a:buFont typeface="Arial" panose="020B0604020202020204" pitchFamily="34" charset="0"/>
              <a:buChar char="•"/>
            </a:pPr>
            <a:r>
              <a:rPr lang="en-NZ" sz="1200" dirty="0" smtClean="0">
                <a:effectLst/>
                <a:latin typeface="Arial"/>
                <a:ea typeface="Times New Roman"/>
                <a:cs typeface="Times New Roman"/>
              </a:rPr>
              <a:t>Provide regular toolbox notes in support of the monthly topic providing a more sustained approach.</a:t>
            </a:r>
            <a:endParaRPr lang="en-US" sz="1400" dirty="0" smtClean="0">
              <a:effectLst/>
              <a:latin typeface="Arial"/>
              <a:ea typeface="Times New Roman"/>
              <a:cs typeface="Times New Roman"/>
            </a:endParaRPr>
          </a:p>
          <a:p>
            <a:pPr marL="0" indent="0" algn="l">
              <a:lnSpc>
                <a:spcPts val="1400"/>
              </a:lnSpc>
              <a:spcBef>
                <a:spcPts val="400"/>
              </a:spcBef>
              <a:spcAft>
                <a:spcPts val="400"/>
              </a:spcAft>
              <a:buFont typeface="Arial" panose="020B0604020202020204" pitchFamily="34" charset="0"/>
              <a:buNone/>
            </a:pPr>
            <a:endParaRPr lang="en-US" sz="1400" dirty="0" smtClean="0">
              <a:effectLst/>
              <a:latin typeface="Arial"/>
              <a:ea typeface="Times New Roman"/>
              <a:cs typeface="Times New Roman"/>
            </a:endParaRPr>
          </a:p>
          <a:p>
            <a:pPr algn="l">
              <a:lnSpc>
                <a:spcPts val="1400"/>
              </a:lnSpc>
              <a:spcBef>
                <a:spcPts val="400"/>
              </a:spcBef>
              <a:spcAft>
                <a:spcPts val="400"/>
              </a:spcAft>
            </a:pPr>
            <a:r>
              <a:rPr lang="en-GB" sz="1200" b="1" dirty="0" smtClean="0">
                <a:effectLst/>
                <a:latin typeface="Arial"/>
                <a:ea typeface="Times New Roman"/>
                <a:cs typeface="Times New Roman"/>
              </a:rPr>
              <a:t>Family / Personal Element</a:t>
            </a:r>
            <a:endParaRPr lang="en-US" sz="1400" b="1" dirty="0" smtClean="0">
              <a:effectLst/>
              <a:latin typeface="Arial"/>
              <a:ea typeface="Times New Roman"/>
              <a:cs typeface="Times New Roman"/>
            </a:endParaRPr>
          </a:p>
          <a:p>
            <a:pPr marL="171450" indent="-171450" algn="l">
              <a:lnSpc>
                <a:spcPts val="1400"/>
              </a:lnSpc>
              <a:spcBef>
                <a:spcPts val="400"/>
              </a:spcBef>
              <a:spcAft>
                <a:spcPts val="400"/>
              </a:spcAft>
              <a:buFont typeface="Arial" panose="020B0604020202020204" pitchFamily="34" charset="0"/>
              <a:buChar char="•"/>
            </a:pPr>
            <a:r>
              <a:rPr lang="en-GB" sz="1200" dirty="0" smtClean="0">
                <a:effectLst/>
                <a:latin typeface="Arial"/>
                <a:ea typeface="Times New Roman"/>
                <a:cs typeface="Times New Roman"/>
              </a:rPr>
              <a:t>Quarterly or seasonal competitions (photos, colouring in etc) to encourage safety 24/7 365 days.</a:t>
            </a:r>
            <a:endParaRPr lang="en-US" sz="1400" dirty="0" smtClean="0">
              <a:effectLst/>
              <a:latin typeface="Arial"/>
              <a:ea typeface="Times New Roman"/>
              <a:cs typeface="Times New Roman"/>
            </a:endParaRPr>
          </a:p>
          <a:p>
            <a:pPr marL="171450" indent="-171450" algn="l">
              <a:lnSpc>
                <a:spcPts val="1400"/>
              </a:lnSpc>
              <a:spcBef>
                <a:spcPts val="400"/>
              </a:spcBef>
              <a:spcAft>
                <a:spcPts val="400"/>
              </a:spcAft>
              <a:buFont typeface="Arial" panose="020B0604020202020204" pitchFamily="34" charset="0"/>
              <a:buChar char="•"/>
            </a:pPr>
            <a:r>
              <a:rPr lang="en-GB" sz="1200" dirty="0" smtClean="0">
                <a:effectLst/>
                <a:latin typeface="Arial"/>
                <a:ea typeface="Times New Roman"/>
                <a:cs typeface="Times New Roman"/>
              </a:rPr>
              <a:t>Consider a community element </a:t>
            </a:r>
            <a:r>
              <a:rPr lang="en-GB" sz="1200" dirty="0" err="1" smtClean="0">
                <a:effectLst/>
                <a:latin typeface="Arial"/>
                <a:ea typeface="Times New Roman"/>
                <a:cs typeface="Times New Roman"/>
              </a:rPr>
              <a:t>eg</a:t>
            </a:r>
            <a:r>
              <a:rPr lang="en-GB" sz="1200" dirty="0" smtClean="0">
                <a:effectLst/>
                <a:latin typeface="Arial"/>
                <a:ea typeface="Times New Roman"/>
                <a:cs typeface="Times New Roman"/>
              </a:rPr>
              <a:t> </a:t>
            </a:r>
            <a:r>
              <a:rPr lang="en-GB" sz="1200" i="1" dirty="0" smtClean="0">
                <a:effectLst/>
                <a:latin typeface="Arial"/>
                <a:ea typeface="Times New Roman"/>
                <a:cs typeface="Times New Roman"/>
              </a:rPr>
              <a:t>On the Ball</a:t>
            </a:r>
            <a:r>
              <a:rPr lang="en-GB" sz="1200" dirty="0" smtClean="0">
                <a:effectLst/>
                <a:latin typeface="Arial"/>
                <a:ea typeface="Times New Roman"/>
                <a:cs typeface="Times New Roman"/>
              </a:rPr>
              <a:t> at local schools etc.</a:t>
            </a:r>
            <a:endParaRPr lang="en-US" sz="1400" dirty="0" smtClean="0">
              <a:effectLst/>
              <a:latin typeface="Arial"/>
              <a:ea typeface="Times New Roman"/>
              <a:cs typeface="Times New Roman"/>
            </a:endParaRPr>
          </a:p>
          <a:p>
            <a:pPr algn="l">
              <a:lnSpc>
                <a:spcPts val="1400"/>
              </a:lnSpc>
              <a:spcBef>
                <a:spcPts val="400"/>
              </a:spcBef>
              <a:spcAft>
                <a:spcPts val="400"/>
              </a:spcAft>
            </a:pPr>
            <a:r>
              <a:rPr lang="en-GB" sz="1200" i="1" dirty="0" smtClean="0">
                <a:effectLst/>
                <a:latin typeface="Arial"/>
                <a:ea typeface="Times New Roman"/>
                <a:cs typeface="Times New Roman"/>
              </a:rPr>
              <a:t> </a:t>
            </a:r>
            <a:endParaRPr lang="en-US" sz="1400" i="1" dirty="0" smtClean="0">
              <a:effectLst/>
              <a:latin typeface="Arial"/>
              <a:ea typeface="Times New Roman"/>
              <a:cs typeface="Times New Roman"/>
            </a:endParaRPr>
          </a:p>
          <a:p>
            <a:pPr algn="l">
              <a:lnSpc>
                <a:spcPts val="1400"/>
              </a:lnSpc>
              <a:spcBef>
                <a:spcPts val="400"/>
              </a:spcBef>
              <a:spcAft>
                <a:spcPts val="400"/>
              </a:spcAft>
            </a:pPr>
            <a:r>
              <a:rPr lang="en-GB" sz="1200" b="1" i="0" dirty="0" smtClean="0">
                <a:effectLst/>
                <a:latin typeface="Arial"/>
                <a:ea typeface="Times New Roman"/>
                <a:cs typeface="Times New Roman"/>
              </a:rPr>
              <a:t>Social Media</a:t>
            </a:r>
            <a:endParaRPr lang="en-US" sz="1400" b="1" i="0" dirty="0" smtClean="0">
              <a:effectLst/>
              <a:latin typeface="Arial"/>
              <a:ea typeface="Times New Roman"/>
              <a:cs typeface="Times New Roman"/>
            </a:endParaRPr>
          </a:p>
          <a:p>
            <a:pPr marL="171450" indent="-171450" algn="l">
              <a:lnSpc>
                <a:spcPts val="1400"/>
              </a:lnSpc>
              <a:spcBef>
                <a:spcPts val="400"/>
              </a:spcBef>
              <a:spcAft>
                <a:spcPts val="400"/>
              </a:spcAft>
              <a:buFont typeface="Arial" panose="020B0604020202020204" pitchFamily="34" charset="0"/>
              <a:buChar char="•"/>
            </a:pPr>
            <a:r>
              <a:rPr lang="en-GB" sz="1200" dirty="0" smtClean="0">
                <a:effectLst/>
                <a:latin typeface="Arial"/>
                <a:ea typeface="Times New Roman"/>
                <a:cs typeface="Times New Roman"/>
              </a:rPr>
              <a:t>To promote HSE communication, will include; discussion topics, question and answer forum, promotion of monthly themes, recognition of success etc.</a:t>
            </a:r>
            <a:endParaRPr lang="en-US" sz="1400" dirty="0" smtClean="0">
              <a:effectLst/>
              <a:latin typeface="Arial"/>
              <a:ea typeface="Times New Roman"/>
              <a:cs typeface="Times New Roman"/>
            </a:endParaRPr>
          </a:p>
          <a:p>
            <a:pPr marL="171450" indent="-171450" algn="l">
              <a:lnSpc>
                <a:spcPts val="1400"/>
              </a:lnSpc>
              <a:spcBef>
                <a:spcPts val="400"/>
              </a:spcBef>
              <a:spcAft>
                <a:spcPts val="400"/>
              </a:spcAft>
              <a:buFont typeface="Arial" panose="020B0604020202020204" pitchFamily="34" charset="0"/>
              <a:buChar char="•"/>
            </a:pPr>
            <a:r>
              <a:rPr lang="en-GB" sz="1200" dirty="0" smtClean="0">
                <a:effectLst/>
                <a:latin typeface="Arial"/>
                <a:ea typeface="Times New Roman"/>
                <a:cs typeface="Times New Roman"/>
              </a:rPr>
              <a:t>Online Facebook measuring tool ‘likes’ and ‘share’.</a:t>
            </a:r>
            <a:endParaRPr lang="en-US" sz="1400" dirty="0" smtClean="0">
              <a:effectLst/>
              <a:latin typeface="Arial"/>
              <a:ea typeface="Times New Roman"/>
              <a:cs typeface="Times New Roman"/>
            </a:endParaRPr>
          </a:p>
          <a:p>
            <a:pPr marL="171450" indent="-171450" algn="l">
              <a:lnSpc>
                <a:spcPts val="1400"/>
              </a:lnSpc>
              <a:spcBef>
                <a:spcPts val="400"/>
              </a:spcBef>
              <a:spcAft>
                <a:spcPts val="400"/>
              </a:spcAft>
              <a:buFont typeface="Arial" panose="020B0604020202020204" pitchFamily="34" charset="0"/>
              <a:buChar char="•"/>
            </a:pPr>
            <a:endParaRPr lang="en-GB" sz="1200" i="1" dirty="0" smtClean="0">
              <a:effectLst/>
              <a:latin typeface="Arial"/>
              <a:ea typeface="Times New Roman"/>
              <a:cs typeface="Times New Roman"/>
            </a:endParaRPr>
          </a:p>
          <a:p>
            <a:pPr marL="0" indent="0" algn="l">
              <a:lnSpc>
                <a:spcPts val="1400"/>
              </a:lnSpc>
              <a:spcBef>
                <a:spcPts val="400"/>
              </a:spcBef>
              <a:spcAft>
                <a:spcPts val="400"/>
              </a:spcAft>
              <a:buFont typeface="Arial" panose="020B0604020202020204" pitchFamily="34" charset="0"/>
              <a:buNone/>
            </a:pPr>
            <a:r>
              <a:rPr lang="en-GB" sz="1200" b="1" i="1" dirty="0" smtClean="0">
                <a:effectLst/>
                <a:latin typeface="Arial"/>
                <a:ea typeface="Times New Roman"/>
                <a:cs typeface="Times New Roman"/>
              </a:rPr>
              <a:t>On the Ball</a:t>
            </a:r>
            <a:r>
              <a:rPr lang="en-GB" sz="1200" b="1" dirty="0" smtClean="0">
                <a:effectLst/>
                <a:latin typeface="Arial"/>
                <a:ea typeface="Times New Roman"/>
                <a:cs typeface="Times New Roman"/>
              </a:rPr>
              <a:t> Newsletters and Updates</a:t>
            </a:r>
          </a:p>
          <a:p>
            <a:pPr marL="171450" indent="-171450" algn="l">
              <a:lnSpc>
                <a:spcPts val="1400"/>
              </a:lnSpc>
              <a:spcBef>
                <a:spcPts val="400"/>
              </a:spcBef>
              <a:spcAft>
                <a:spcPts val="400"/>
              </a:spcAft>
              <a:buFont typeface="Arial" panose="020B0604020202020204" pitchFamily="34" charset="0"/>
              <a:buChar char="•"/>
            </a:pPr>
            <a:r>
              <a:rPr lang="en-GB" sz="1200" dirty="0" smtClean="0">
                <a:effectLst/>
                <a:latin typeface="Arial"/>
                <a:ea typeface="Times New Roman"/>
                <a:cs typeface="Times New Roman"/>
              </a:rPr>
              <a:t>Collate and distribute </a:t>
            </a:r>
            <a:r>
              <a:rPr lang="en-GB" sz="1200" i="1" dirty="0" smtClean="0">
                <a:effectLst/>
                <a:latin typeface="Arial"/>
                <a:ea typeface="Times New Roman"/>
                <a:cs typeface="Times New Roman"/>
              </a:rPr>
              <a:t>On the Ball</a:t>
            </a:r>
            <a:r>
              <a:rPr lang="en-GB" sz="1200" dirty="0" smtClean="0">
                <a:effectLst/>
                <a:latin typeface="Arial"/>
                <a:ea typeface="Times New Roman"/>
                <a:cs typeface="Times New Roman"/>
              </a:rPr>
              <a:t> updates via a newsletter, to include; leading and lagging indicator scoreboard, upcoming focus, monthly theme, family element etc.</a:t>
            </a:r>
            <a:endParaRPr lang="en-US" sz="1400" dirty="0" smtClean="0">
              <a:effectLst/>
              <a:latin typeface="Arial"/>
              <a:ea typeface="Times New Roman"/>
              <a:cs typeface="Times New Roman"/>
            </a:endParaRPr>
          </a:p>
          <a:p>
            <a:pPr marL="171450" indent="-171450" algn="l">
              <a:lnSpc>
                <a:spcPts val="1400"/>
              </a:lnSpc>
              <a:spcBef>
                <a:spcPts val="400"/>
              </a:spcBef>
              <a:spcAft>
                <a:spcPts val="400"/>
              </a:spcAft>
              <a:buFont typeface="Arial" panose="020B0604020202020204" pitchFamily="34" charset="0"/>
              <a:buChar char="•"/>
            </a:pPr>
            <a:r>
              <a:rPr lang="en-GB" sz="1200" dirty="0" smtClean="0">
                <a:effectLst/>
                <a:latin typeface="Arial"/>
                <a:ea typeface="Times New Roman"/>
                <a:cs typeface="Times New Roman"/>
              </a:rPr>
              <a:t>Updates/notices issued as required to promote good practice, upcoming events etc.</a:t>
            </a:r>
            <a:endParaRPr lang="en-US" sz="1400" dirty="0" smtClean="0">
              <a:effectLst/>
              <a:latin typeface="Arial"/>
              <a:ea typeface="Times New Roman"/>
              <a:cs typeface="Times New Roman"/>
            </a:endParaRPr>
          </a:p>
          <a:p>
            <a:pPr algn="l">
              <a:lnSpc>
                <a:spcPts val="1400"/>
              </a:lnSpc>
              <a:spcBef>
                <a:spcPts val="400"/>
              </a:spcBef>
              <a:spcAft>
                <a:spcPts val="400"/>
              </a:spcAft>
            </a:pPr>
            <a:r>
              <a:rPr lang="en-GB" sz="1200" dirty="0" smtClean="0">
                <a:effectLst/>
                <a:latin typeface="Arial"/>
                <a:ea typeface="Times New Roman"/>
                <a:cs typeface="Times New Roman"/>
              </a:rPr>
              <a:t> </a:t>
            </a:r>
            <a:endParaRPr lang="en-US" sz="1400" dirty="0" smtClean="0">
              <a:effectLst/>
              <a:latin typeface="Arial"/>
              <a:ea typeface="Times New Roman"/>
              <a:cs typeface="Times New Roman"/>
            </a:endParaRPr>
          </a:p>
          <a:p>
            <a:endParaRPr lang="en-NZ" dirty="0" smtClean="0"/>
          </a:p>
        </p:txBody>
      </p:sp>
      <p:sp>
        <p:nvSpPr>
          <p:cNvPr id="4" name="Slide Number Placeholder 3"/>
          <p:cNvSpPr>
            <a:spLocks noGrp="1"/>
          </p:cNvSpPr>
          <p:nvPr>
            <p:ph type="sldNum" sz="quarter" idx="10"/>
          </p:nvPr>
        </p:nvSpPr>
        <p:spPr/>
        <p:txBody>
          <a:bodyPr/>
          <a:lstStyle/>
          <a:p>
            <a:fld id="{DCFED6B4-7C7C-4FAD-ACF8-E82B7DE6EB8F}" type="slidenum">
              <a:rPr lang="en-AU" smtClean="0"/>
              <a:pPr/>
              <a:t>2</a:t>
            </a:fld>
            <a:endParaRPr lang="en-AU" dirty="0"/>
          </a:p>
        </p:txBody>
      </p:sp>
    </p:spTree>
    <p:extLst>
      <p:ext uri="{BB962C8B-B14F-4D97-AF65-F5344CB8AC3E}">
        <p14:creationId xmlns:p14="http://schemas.microsoft.com/office/powerpoint/2010/main" val="25891589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The </a:t>
            </a:r>
            <a:r>
              <a:rPr lang="en-GB" sz="1200" i="1" kern="1200" dirty="0" smtClean="0">
                <a:solidFill>
                  <a:schemeClr val="tx1"/>
                </a:solidFill>
                <a:effectLst/>
                <a:latin typeface="+mn-lt"/>
                <a:ea typeface="+mn-ea"/>
                <a:cs typeface="+mn-cs"/>
              </a:rPr>
              <a:t>On the Ball </a:t>
            </a:r>
            <a:r>
              <a:rPr lang="en-GB" sz="1200" kern="1200" dirty="0" smtClean="0">
                <a:solidFill>
                  <a:schemeClr val="tx1"/>
                </a:solidFill>
                <a:effectLst/>
                <a:latin typeface="+mn-lt"/>
                <a:ea typeface="+mn-ea"/>
                <a:cs typeface="+mn-cs"/>
              </a:rPr>
              <a:t>initiative ensures a ‘bottom up’ and ‘top down’ approach which establishes and implements taking input from all aspects of the workforce.  The tiered approach seeks input from field staff in the first instance.</a:t>
            </a:r>
          </a:p>
          <a:p>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Two groups have been established to drive the initiative; a working group and a steering group.</a:t>
            </a:r>
          </a:p>
          <a:p>
            <a:endParaRPr lang="en-US" sz="1200" kern="1200" dirty="0" smtClean="0">
              <a:solidFill>
                <a:schemeClr val="tx1"/>
              </a:solidFill>
              <a:effectLst/>
              <a:latin typeface="+mn-lt"/>
              <a:ea typeface="+mn-ea"/>
              <a:cs typeface="+mn-cs"/>
            </a:endParaRPr>
          </a:p>
          <a:p>
            <a:r>
              <a:rPr lang="en-NZ" sz="1200" kern="1200" dirty="0" smtClean="0">
                <a:solidFill>
                  <a:schemeClr val="tx1"/>
                </a:solidFill>
                <a:effectLst/>
                <a:latin typeface="+mn-lt"/>
                <a:ea typeface="+mn-ea"/>
                <a:cs typeface="+mn-cs"/>
              </a:rPr>
              <a:t>The working group is made up of representatives from WorleyParsons, </a:t>
            </a:r>
            <a:r>
              <a:rPr lang="en-NZ" sz="1200" kern="1200" dirty="0" smtClean="0">
                <a:solidFill>
                  <a:schemeClr val="tx1"/>
                </a:solidFill>
                <a:effectLst/>
                <a:latin typeface="+mn-lt"/>
                <a:ea typeface="+mn-ea"/>
                <a:cs typeface="+mn-cs"/>
              </a:rPr>
              <a:t>the client, </a:t>
            </a:r>
            <a:r>
              <a:rPr lang="en-NZ" sz="1200" kern="1200" dirty="0" smtClean="0">
                <a:solidFill>
                  <a:schemeClr val="tx1"/>
                </a:solidFill>
                <a:effectLst/>
                <a:latin typeface="+mn-lt"/>
                <a:ea typeface="+mn-ea"/>
                <a:cs typeface="+mn-cs"/>
              </a:rPr>
              <a:t>ISC HSE Forum members from contracting organisations and field staff from an ISC contractor organisation.  The purpose of the group is to provide:</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Feedback from contractors and contractor organisations relating to </a:t>
            </a:r>
            <a:r>
              <a:rPr lang="en-GB" sz="1200" i="1" kern="1200" dirty="0" smtClean="0">
                <a:solidFill>
                  <a:schemeClr val="tx1"/>
                </a:solidFill>
                <a:effectLst/>
                <a:latin typeface="+mn-lt"/>
                <a:ea typeface="+mn-ea"/>
                <a:cs typeface="+mn-cs"/>
              </a:rPr>
              <a:t>On the Ball</a:t>
            </a:r>
            <a:r>
              <a:rPr lang="en-GB" sz="1200" kern="1200" dirty="0" smtClean="0">
                <a:solidFill>
                  <a:schemeClr val="tx1"/>
                </a:solidFill>
                <a:effectLst/>
                <a:latin typeface="+mn-lt"/>
                <a:ea typeface="+mn-ea"/>
                <a:cs typeface="+mn-cs"/>
              </a:rPr>
              <a:t> initiatives</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Review of KPI’s, deliverable data and reports</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Suggestions and recommendations for continuous improvement initiatives</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Facilitate and coordinate </a:t>
            </a:r>
            <a:r>
              <a:rPr lang="en-GB" sz="1200" i="1" kern="1200" dirty="0" smtClean="0">
                <a:solidFill>
                  <a:schemeClr val="tx1"/>
                </a:solidFill>
                <a:effectLst/>
                <a:latin typeface="+mn-lt"/>
                <a:ea typeface="+mn-ea"/>
                <a:cs typeface="+mn-cs"/>
              </a:rPr>
              <a:t>On the Ball</a:t>
            </a:r>
            <a:r>
              <a:rPr lang="en-GB" sz="1200" kern="1200" dirty="0" smtClean="0">
                <a:solidFill>
                  <a:schemeClr val="tx1"/>
                </a:solidFill>
                <a:effectLst/>
                <a:latin typeface="+mn-lt"/>
                <a:ea typeface="+mn-ea"/>
                <a:cs typeface="+mn-cs"/>
              </a:rPr>
              <a:t> communications, surveys, events, initiatives </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Contribute to the management of the </a:t>
            </a:r>
            <a:r>
              <a:rPr lang="en-GB" sz="1200" i="1" kern="1200" dirty="0" smtClean="0">
                <a:solidFill>
                  <a:schemeClr val="tx1"/>
                </a:solidFill>
                <a:effectLst/>
                <a:latin typeface="+mn-lt"/>
                <a:ea typeface="+mn-ea"/>
                <a:cs typeface="+mn-cs"/>
              </a:rPr>
              <a:t>On the Ball</a:t>
            </a:r>
            <a:r>
              <a:rPr lang="en-GB" sz="1200" kern="1200" dirty="0" smtClean="0">
                <a:solidFill>
                  <a:schemeClr val="tx1"/>
                </a:solidFill>
                <a:effectLst/>
                <a:latin typeface="+mn-lt"/>
                <a:ea typeface="+mn-ea"/>
                <a:cs typeface="+mn-cs"/>
              </a:rPr>
              <a:t> Facebook page</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Recommendations to the </a:t>
            </a:r>
            <a:r>
              <a:rPr lang="en-GB" sz="1200" i="1" kern="1200" dirty="0" smtClean="0">
                <a:solidFill>
                  <a:schemeClr val="tx1"/>
                </a:solidFill>
                <a:effectLst/>
                <a:latin typeface="+mn-lt"/>
                <a:ea typeface="+mn-ea"/>
                <a:cs typeface="+mn-cs"/>
              </a:rPr>
              <a:t>On the Ball</a:t>
            </a:r>
            <a:r>
              <a:rPr lang="en-GB" sz="1200" kern="1200" dirty="0" smtClean="0">
                <a:solidFill>
                  <a:schemeClr val="tx1"/>
                </a:solidFill>
                <a:effectLst/>
                <a:latin typeface="+mn-lt"/>
                <a:ea typeface="+mn-ea"/>
                <a:cs typeface="+mn-cs"/>
              </a:rPr>
              <a:t> Steering Group, including next quarters focus areas</a:t>
            </a:r>
          </a:p>
          <a:p>
            <a:pPr marL="0" lvl="0" indent="0">
              <a:buFont typeface="Arial" panose="020B0604020202020204" pitchFamily="34" charset="0"/>
              <a:buNone/>
            </a:pPr>
            <a:endParaRPr lang="en-US" sz="1200" kern="1200" dirty="0" smtClean="0">
              <a:solidFill>
                <a:schemeClr val="tx1"/>
              </a:solidFill>
              <a:effectLst/>
              <a:latin typeface="+mn-lt"/>
              <a:ea typeface="+mn-ea"/>
              <a:cs typeface="+mn-cs"/>
            </a:endParaRPr>
          </a:p>
          <a:p>
            <a:r>
              <a:rPr lang="en-NZ" sz="1200" kern="1200" dirty="0" smtClean="0">
                <a:solidFill>
                  <a:schemeClr val="tx1"/>
                </a:solidFill>
                <a:effectLst/>
                <a:latin typeface="+mn-lt"/>
                <a:ea typeface="+mn-ea"/>
                <a:cs typeface="+mn-cs"/>
              </a:rPr>
              <a:t>The steering group is made up of representatives from WorleyParsons, </a:t>
            </a:r>
            <a:r>
              <a:rPr lang="en-NZ" sz="1200" kern="1200" dirty="0" smtClean="0">
                <a:solidFill>
                  <a:schemeClr val="tx1"/>
                </a:solidFill>
                <a:effectLst/>
                <a:latin typeface="+mn-lt"/>
                <a:ea typeface="+mn-ea"/>
                <a:cs typeface="+mn-cs"/>
              </a:rPr>
              <a:t>the client </a:t>
            </a:r>
            <a:r>
              <a:rPr lang="en-NZ" sz="1200" kern="1200" dirty="0" smtClean="0">
                <a:solidFill>
                  <a:schemeClr val="tx1"/>
                </a:solidFill>
                <a:effectLst/>
                <a:latin typeface="+mn-lt"/>
                <a:ea typeface="+mn-ea"/>
                <a:cs typeface="+mn-cs"/>
              </a:rPr>
              <a:t>and the contracting organisations.  The purpose of this group is to provide:</a:t>
            </a: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Review of KPI’s, deliverable data and reports</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Review, approve or decline recommendations from the </a:t>
            </a:r>
            <a:r>
              <a:rPr lang="en-GB" sz="1200" i="1" kern="1200" dirty="0" smtClean="0">
                <a:solidFill>
                  <a:schemeClr val="tx1"/>
                </a:solidFill>
                <a:effectLst/>
                <a:latin typeface="+mn-lt"/>
                <a:ea typeface="+mn-ea"/>
                <a:cs typeface="+mn-cs"/>
              </a:rPr>
              <a:t>On the Ball</a:t>
            </a:r>
            <a:r>
              <a:rPr lang="en-GB" sz="1200" kern="1200" dirty="0" smtClean="0">
                <a:solidFill>
                  <a:schemeClr val="tx1"/>
                </a:solidFill>
                <a:effectLst/>
                <a:latin typeface="+mn-lt"/>
                <a:ea typeface="+mn-ea"/>
                <a:cs typeface="+mn-cs"/>
              </a:rPr>
              <a:t> Working Group</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Direction for the </a:t>
            </a:r>
            <a:r>
              <a:rPr lang="en-GB" sz="1200" i="1" kern="1200" dirty="0" smtClean="0">
                <a:solidFill>
                  <a:schemeClr val="tx1"/>
                </a:solidFill>
                <a:effectLst/>
                <a:latin typeface="+mn-lt"/>
                <a:ea typeface="+mn-ea"/>
                <a:cs typeface="+mn-cs"/>
              </a:rPr>
              <a:t>On the Ball</a:t>
            </a:r>
            <a:r>
              <a:rPr lang="en-GB" sz="1200" kern="1200" dirty="0" smtClean="0">
                <a:solidFill>
                  <a:schemeClr val="tx1"/>
                </a:solidFill>
                <a:effectLst/>
                <a:latin typeface="+mn-lt"/>
                <a:ea typeface="+mn-ea"/>
                <a:cs typeface="+mn-cs"/>
              </a:rPr>
              <a:t> Working Group and the initiatives direction</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Agree improvements for the initiatives</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Allocate required resource</a:t>
            </a:r>
          </a:p>
          <a:p>
            <a:pPr marL="0" lvl="0" indent="0">
              <a:buFont typeface="Arial" panose="020B0604020202020204" pitchFamily="34" charset="0"/>
              <a:buNone/>
            </a:pP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In addition to the two groups, feedback and input from field staff will be collected via the site HSSE committees, surveys and onsite discussions will be fed into the working group for inclusion.</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CFED6B4-7C7C-4FAD-ACF8-E82B7DE6EB8F}" type="slidenum">
              <a:rPr lang="en-AU" smtClean="0"/>
              <a:pPr/>
              <a:t>3</a:t>
            </a:fld>
            <a:endParaRPr lang="en-AU" dirty="0"/>
          </a:p>
        </p:txBody>
      </p:sp>
    </p:spTree>
    <p:extLst>
      <p:ext uri="{BB962C8B-B14F-4D97-AF65-F5344CB8AC3E}">
        <p14:creationId xmlns:p14="http://schemas.microsoft.com/office/powerpoint/2010/main" val="11617884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On the Ball</a:t>
            </a:r>
            <a:r>
              <a:rPr lang="en-US" baseline="0" dirty="0" smtClean="0"/>
              <a:t> Facebook page aims to modernize HSE communication, to engage and encourage participation in HSE conversation.  The page is set up as a person which is managed by a local administrator, only approved people are accepted as a friend and all comments are reviewed and monitored daily.  The topics on the page align to the messages communicated on site along with authority updates (WorkSafe), weather reports, civil defense messages etc.</a:t>
            </a:r>
          </a:p>
          <a:p>
            <a:endParaRPr lang="en-US" baseline="0" dirty="0" smtClean="0"/>
          </a:p>
          <a:p>
            <a:r>
              <a:rPr lang="en-US" baseline="0" dirty="0" smtClean="0"/>
              <a:t>The posters, sideline assistance etc include local content where possible.  Posters include pictures taken on site of people working and local landmarks, this aims to encourage ownership from staff and create general interest.</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DCFED6B4-7C7C-4FAD-ACF8-E82B7DE6EB8F}" type="slidenum">
              <a:rPr lang="en-AU" smtClean="0"/>
              <a:pPr/>
              <a:t>4</a:t>
            </a:fld>
            <a:endParaRPr lang="en-AU" dirty="0"/>
          </a:p>
        </p:txBody>
      </p:sp>
    </p:spTree>
    <p:extLst>
      <p:ext uri="{BB962C8B-B14F-4D97-AF65-F5344CB8AC3E}">
        <p14:creationId xmlns:p14="http://schemas.microsoft.com/office/powerpoint/2010/main" val="21140543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4.jpeg"/><Relationship Id="rId13" Type="http://schemas.openxmlformats.org/officeDocument/2006/relationships/image" Target="../media/image19.jpeg"/><Relationship Id="rId3" Type="http://schemas.openxmlformats.org/officeDocument/2006/relationships/image" Target="../media/image8.jpeg"/><Relationship Id="rId7" Type="http://schemas.openxmlformats.org/officeDocument/2006/relationships/image" Target="../media/image13.jpeg"/><Relationship Id="rId12" Type="http://schemas.openxmlformats.org/officeDocument/2006/relationships/image" Target="../media/image18.jpeg"/><Relationship Id="rId17" Type="http://schemas.openxmlformats.org/officeDocument/2006/relationships/image" Target="../media/image23.jpeg"/><Relationship Id="rId2" Type="http://schemas.openxmlformats.org/officeDocument/2006/relationships/image" Target="../media/image9.jpeg"/><Relationship Id="rId16" Type="http://schemas.openxmlformats.org/officeDocument/2006/relationships/image" Target="../media/image22.jpeg"/><Relationship Id="rId1" Type="http://schemas.openxmlformats.org/officeDocument/2006/relationships/slideMaster" Target="../slideMasters/slideMaster3.xml"/><Relationship Id="rId6" Type="http://schemas.openxmlformats.org/officeDocument/2006/relationships/image" Target="../media/image12.jpeg"/><Relationship Id="rId11" Type="http://schemas.openxmlformats.org/officeDocument/2006/relationships/image" Target="../media/image17.jpeg"/><Relationship Id="rId5" Type="http://schemas.openxmlformats.org/officeDocument/2006/relationships/image" Target="../media/image11.jpeg"/><Relationship Id="rId15" Type="http://schemas.openxmlformats.org/officeDocument/2006/relationships/image" Target="../media/image21.jpeg"/><Relationship Id="rId10" Type="http://schemas.openxmlformats.org/officeDocument/2006/relationships/image" Target="../media/image16.jpeg"/><Relationship Id="rId4" Type="http://schemas.openxmlformats.org/officeDocument/2006/relationships/image" Target="../media/image10.jpeg"/><Relationship Id="rId9" Type="http://schemas.openxmlformats.org/officeDocument/2006/relationships/image" Target="../media/image15.jpeg"/><Relationship Id="rId14" Type="http://schemas.openxmlformats.org/officeDocument/2006/relationships/image" Target="../media/image20.jpe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76205"/>
            <a:ext cx="9144000" cy="6501383"/>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28384" y="6587767"/>
            <a:ext cx="720080" cy="122210"/>
          </a:xfrm>
          <a:prstGeom prst="rect">
            <a:avLst/>
          </a:prstGeom>
        </p:spPr>
      </p:pic>
      <p:sp>
        <p:nvSpPr>
          <p:cNvPr id="6" name="Title 1"/>
          <p:cNvSpPr>
            <a:spLocks noGrp="1"/>
          </p:cNvSpPr>
          <p:nvPr>
            <p:ph type="ctrTitle" hasCustomPrompt="1"/>
          </p:nvPr>
        </p:nvSpPr>
        <p:spPr>
          <a:xfrm>
            <a:off x="604326" y="2237061"/>
            <a:ext cx="5335826" cy="1368152"/>
          </a:xfrm>
          <a:prstGeom prst="rect">
            <a:avLst/>
          </a:prstGeom>
        </p:spPr>
        <p:txBody>
          <a:bodyPr anchor="b" anchorCtr="0"/>
          <a:lstStyle>
            <a:lvl1pPr algn="l">
              <a:lnSpc>
                <a:spcPts val="3800"/>
              </a:lnSpc>
              <a:defRPr sz="3600">
                <a:solidFill>
                  <a:schemeClr val="bg1"/>
                </a:solidFill>
                <a:effectLst/>
                <a:latin typeface="Arial" pitchFamily="34" charset="0"/>
                <a:cs typeface="Arial" pitchFamily="34" charset="0"/>
              </a:defRPr>
            </a:lvl1pPr>
          </a:lstStyle>
          <a:p>
            <a:r>
              <a:rPr lang="en-US" dirty="0" smtClean="0"/>
              <a:t>Presentation title – click to edit</a:t>
            </a:r>
            <a:endParaRPr lang="en-AU" dirty="0"/>
          </a:p>
        </p:txBody>
      </p:sp>
      <p:sp>
        <p:nvSpPr>
          <p:cNvPr id="7" name="Subtitle 2"/>
          <p:cNvSpPr>
            <a:spLocks noGrp="1"/>
          </p:cNvSpPr>
          <p:nvPr>
            <p:ph type="subTitle" idx="1" hasCustomPrompt="1"/>
          </p:nvPr>
        </p:nvSpPr>
        <p:spPr>
          <a:xfrm>
            <a:off x="611561" y="3605212"/>
            <a:ext cx="5328591" cy="535955"/>
          </a:xfrm>
          <a:ln>
            <a:noFill/>
          </a:ln>
        </p:spPr>
        <p:txBody>
          <a:bodyPr>
            <a:normAutofit/>
          </a:bodyPr>
          <a:lstStyle>
            <a:lvl1pPr marL="0" indent="0" algn="l">
              <a:buNone/>
              <a:defRPr sz="2800">
                <a:solidFill>
                  <a:schemeClr val="bg1"/>
                </a:solidFill>
                <a:effectLst/>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Subtitle – click to edit</a:t>
            </a:r>
            <a:endParaRPr lang="en-AU" dirty="0"/>
          </a:p>
        </p:txBody>
      </p:sp>
      <p:sp>
        <p:nvSpPr>
          <p:cNvPr id="8" name="Text Placeholder 2"/>
          <p:cNvSpPr>
            <a:spLocks noGrp="1"/>
          </p:cNvSpPr>
          <p:nvPr>
            <p:ph type="body" sz="quarter" idx="10" hasCustomPrompt="1"/>
          </p:nvPr>
        </p:nvSpPr>
        <p:spPr>
          <a:xfrm>
            <a:off x="611560" y="4294782"/>
            <a:ext cx="5328592" cy="285155"/>
          </a:xfrm>
        </p:spPr>
        <p:txBody>
          <a:bodyPr>
            <a:noAutofit/>
          </a:bodyPr>
          <a:lstStyle>
            <a:lvl1pPr marL="0" indent="0">
              <a:buFontTx/>
              <a:buNone/>
              <a:defRPr sz="1400" b="0">
                <a:solidFill>
                  <a:schemeClr val="bg1"/>
                </a:solidFill>
                <a:effectLst/>
              </a:defRPr>
            </a:lvl1pPr>
          </a:lstStyle>
          <a:p>
            <a:pPr lvl="0"/>
            <a:r>
              <a:rPr lang="en-US" dirty="0" smtClean="0"/>
              <a:t>Presenter’s name and title (Arial 14 </a:t>
            </a:r>
            <a:r>
              <a:rPr lang="en-US" dirty="0" err="1" smtClean="0"/>
              <a:t>pt</a:t>
            </a:r>
            <a:r>
              <a:rPr lang="en-US" dirty="0" smtClean="0"/>
              <a:t>) – click to edit</a:t>
            </a:r>
          </a:p>
        </p:txBody>
      </p:sp>
      <p:sp>
        <p:nvSpPr>
          <p:cNvPr id="11" name="Text Placeholder 9"/>
          <p:cNvSpPr>
            <a:spLocks noGrp="1"/>
          </p:cNvSpPr>
          <p:nvPr>
            <p:ph type="body" sz="quarter" idx="11" hasCustomPrompt="1"/>
          </p:nvPr>
        </p:nvSpPr>
        <p:spPr>
          <a:xfrm>
            <a:off x="621821" y="4581425"/>
            <a:ext cx="5318331" cy="287735"/>
          </a:xfrm>
        </p:spPr>
        <p:txBody>
          <a:bodyPr>
            <a:noAutofit/>
          </a:bodyPr>
          <a:lstStyle>
            <a:lvl1pPr marL="0" indent="0">
              <a:buFontTx/>
              <a:buNone/>
              <a:defRPr sz="1400">
                <a:solidFill>
                  <a:schemeClr val="bg1"/>
                </a:solidFill>
                <a:effectLst/>
              </a:defRPr>
            </a:lvl1pPr>
          </a:lstStyle>
          <a:p>
            <a:pPr lvl="0"/>
            <a:r>
              <a:rPr lang="en-US" dirty="0" smtClean="0"/>
              <a:t>Location and date (Arial 14) – click to edit</a:t>
            </a:r>
          </a:p>
        </p:txBody>
      </p:sp>
      <p:sp>
        <p:nvSpPr>
          <p:cNvPr id="12" name="Picture Placeholder 12"/>
          <p:cNvSpPr>
            <a:spLocks noGrp="1"/>
          </p:cNvSpPr>
          <p:nvPr>
            <p:ph type="pic" sz="quarter" idx="12" hasCustomPrompt="1"/>
          </p:nvPr>
        </p:nvSpPr>
        <p:spPr>
          <a:xfrm>
            <a:off x="7216560" y="378766"/>
            <a:ext cx="1526400" cy="680400"/>
          </a:xfrm>
        </p:spPr>
        <p:txBody>
          <a:bodyPr anchor="ctr" anchorCtr="0">
            <a:normAutofit/>
          </a:bodyPr>
          <a:lstStyle>
            <a:lvl1pPr marL="0" indent="0">
              <a:buFontTx/>
              <a:buNone/>
              <a:defRPr sz="1200">
                <a:solidFill>
                  <a:srgbClr val="FF0000"/>
                </a:solidFill>
              </a:defRPr>
            </a:lvl1pPr>
          </a:lstStyle>
          <a:p>
            <a:r>
              <a:rPr lang="en-AU" dirty="0" smtClean="0"/>
              <a:t>Customer logo here</a:t>
            </a:r>
            <a:endParaRPr lang="en-AU" dirty="0"/>
          </a:p>
        </p:txBody>
      </p:sp>
      <p:pic>
        <p:nvPicPr>
          <p:cNvPr id="2" name="Picture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52723" y="332656"/>
            <a:ext cx="3744416" cy="908386"/>
          </a:xfrm>
          <a:prstGeom prst="rect">
            <a:avLst/>
          </a:prstGeom>
        </p:spPr>
      </p:pic>
    </p:spTree>
    <p:extLst>
      <p:ext uri="{BB962C8B-B14F-4D97-AF65-F5344CB8AC3E}">
        <p14:creationId xmlns:p14="http://schemas.microsoft.com/office/powerpoint/2010/main" val="37051779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6" name="Title 17"/>
          <p:cNvSpPr>
            <a:spLocks noGrp="1"/>
          </p:cNvSpPr>
          <p:nvPr>
            <p:ph type="title"/>
          </p:nvPr>
        </p:nvSpPr>
        <p:spPr>
          <a:xfrm>
            <a:off x="4211960" y="88513"/>
            <a:ext cx="4928672" cy="685800"/>
          </a:xfrm>
          <a:prstGeom prst="rect">
            <a:avLst/>
          </a:prstGeom>
        </p:spPr>
        <p:txBody>
          <a:bodyPr wrap="square" bIns="0">
            <a:noAutofit/>
          </a:bodyPr>
          <a:lstStyle/>
          <a:p>
            <a:pPr lvl="0" algn="l">
              <a:spcBef>
                <a:spcPts val="0"/>
              </a:spcBef>
            </a:pPr>
            <a:r>
              <a:rPr lang="en-AU" sz="2400" dirty="0" smtClean="0">
                <a:solidFill>
                  <a:schemeClr val="bg1">
                    <a:lumMod val="50000"/>
                  </a:schemeClr>
                </a:solidFill>
                <a:latin typeface="Arial" pitchFamily="34" charset="0"/>
                <a:cs typeface="Arial" pitchFamily="34" charset="0"/>
              </a:rPr>
              <a:t>Integrity  </a:t>
            </a:r>
            <a:r>
              <a:rPr lang="en-AU" sz="2400" dirty="0">
                <a:solidFill>
                  <a:schemeClr val="bg1">
                    <a:lumMod val="50000"/>
                  </a:schemeClr>
                </a:solidFill>
                <a:latin typeface="Arial" pitchFamily="34" charset="0"/>
                <a:cs typeface="Arial" pitchFamily="34" charset="0"/>
              </a:rPr>
              <a:t>M</a:t>
            </a:r>
            <a:r>
              <a:rPr lang="en-AU" sz="2400" dirty="0" smtClean="0">
                <a:solidFill>
                  <a:schemeClr val="bg1">
                    <a:lumMod val="50000"/>
                  </a:schemeClr>
                </a:solidFill>
                <a:latin typeface="Arial" pitchFamily="34" charset="0"/>
                <a:cs typeface="Arial" pitchFamily="34" charset="0"/>
              </a:rPr>
              <a:t>anagement Framework</a:t>
            </a:r>
            <a:endParaRPr lang="en-US" sz="2400" dirty="0">
              <a:solidFill>
                <a:schemeClr val="bg1">
                  <a:lumMod val="50000"/>
                </a:schemeClr>
              </a:solidFill>
              <a:latin typeface="Arial" pitchFamily="34" charset="0"/>
              <a:cs typeface="Arial" pitchFamily="34" charset="0"/>
            </a:endParaRPr>
          </a:p>
        </p:txBody>
      </p:sp>
      <p:pic>
        <p:nvPicPr>
          <p:cNvPr id="25" name="Picture 2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16872" y="5775149"/>
            <a:ext cx="844906" cy="1050646"/>
          </a:xfrm>
          <a:prstGeom prst="rect">
            <a:avLst/>
          </a:prstGeom>
        </p:spPr>
      </p:pic>
      <p:pic>
        <p:nvPicPr>
          <p:cNvPr id="27" name="Picture 2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2160" y="116632"/>
            <a:ext cx="3283173" cy="796490"/>
          </a:xfrm>
          <a:prstGeom prst="rect">
            <a:avLst/>
          </a:prstGeom>
        </p:spPr>
      </p:pic>
      <p:pic>
        <p:nvPicPr>
          <p:cNvPr id="45" name="Picture 4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01636" y="1535906"/>
            <a:ext cx="4407732" cy="5281288"/>
          </a:xfrm>
          <a:prstGeom prst="rect">
            <a:avLst/>
          </a:prstGeom>
        </p:spPr>
      </p:pic>
      <p:cxnSp>
        <p:nvCxnSpPr>
          <p:cNvPr id="46" name="Straight Connector 45"/>
          <p:cNvCxnSpPr/>
          <p:nvPr userDrawn="1"/>
        </p:nvCxnSpPr>
        <p:spPr>
          <a:xfrm>
            <a:off x="1835696" y="1052736"/>
            <a:ext cx="7308304" cy="0"/>
          </a:xfrm>
          <a:prstGeom prst="line">
            <a:avLst/>
          </a:prstGeom>
          <a:ln w="762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7" name="TextBox 46"/>
          <p:cNvSpPr txBox="1"/>
          <p:nvPr userDrawn="1"/>
        </p:nvSpPr>
        <p:spPr>
          <a:xfrm>
            <a:off x="4932040" y="1301863"/>
            <a:ext cx="3798302" cy="468086"/>
          </a:xfrm>
          <a:prstGeom prst="rect">
            <a:avLst/>
          </a:prstGeom>
        </p:spPr>
        <p:txBody>
          <a:bodyPr vert="horz" wrap="square" lIns="91440" tIns="45720" rIns="91440" bIns="45720" rtlCol="0" anchor="ctr">
            <a:normAutofit/>
          </a:bodyPr>
          <a:lstStyle/>
          <a:p>
            <a:pPr algn="ctr"/>
            <a:r>
              <a:rPr lang="en-AU" b="1" dirty="0">
                <a:solidFill>
                  <a:prstClr val="black"/>
                </a:solidFill>
                <a:latin typeface="Arial" pitchFamily="34" charset="0"/>
                <a:cs typeface="Arial" pitchFamily="34" charset="0"/>
              </a:rPr>
              <a:t>Elements</a:t>
            </a:r>
            <a:endParaRPr lang="en-US" b="1" dirty="0">
              <a:solidFill>
                <a:prstClr val="black"/>
              </a:solidFill>
              <a:latin typeface="Arial" pitchFamily="34" charset="0"/>
              <a:cs typeface="Arial" pitchFamily="34" charset="0"/>
            </a:endParaRPr>
          </a:p>
        </p:txBody>
      </p:sp>
      <p:sp>
        <p:nvSpPr>
          <p:cNvPr id="49" name="Rectangle 2"/>
          <p:cNvSpPr>
            <a:spLocks noChangeArrowheads="1"/>
          </p:cNvSpPr>
          <p:nvPr userDrawn="1"/>
        </p:nvSpPr>
        <p:spPr bwMode="auto">
          <a:xfrm>
            <a:off x="4644008" y="1878245"/>
            <a:ext cx="3977478" cy="373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spcBef>
                <a:spcPts val="600"/>
              </a:spcBef>
              <a:buFontTx/>
              <a:buAutoNum type="arabicPeriod"/>
            </a:pPr>
            <a:r>
              <a:rPr lang="en-US" sz="1400" dirty="0">
                <a:solidFill>
                  <a:prstClr val="black"/>
                </a:solidFill>
                <a:latin typeface="Arial"/>
              </a:rPr>
              <a:t>Leadership and Governance</a:t>
            </a:r>
          </a:p>
          <a:p>
            <a:pPr marL="342900" indent="-342900">
              <a:spcBef>
                <a:spcPts val="600"/>
              </a:spcBef>
              <a:buFontTx/>
              <a:buAutoNum type="arabicPeriod"/>
            </a:pPr>
            <a:r>
              <a:rPr lang="en-US" sz="1400" dirty="0">
                <a:solidFill>
                  <a:prstClr val="black"/>
                </a:solidFill>
                <a:latin typeface="Arial"/>
              </a:rPr>
              <a:t>Risk Management</a:t>
            </a:r>
          </a:p>
          <a:p>
            <a:pPr marL="342900" indent="-342900">
              <a:spcBef>
                <a:spcPts val="600"/>
              </a:spcBef>
              <a:buFontTx/>
              <a:buAutoNum type="arabicPeriod"/>
            </a:pPr>
            <a:r>
              <a:rPr lang="en-US" sz="1400" dirty="0">
                <a:solidFill>
                  <a:prstClr val="black"/>
                </a:solidFill>
                <a:latin typeface="Arial"/>
              </a:rPr>
              <a:t>Caring for our People &amp; the Environment</a:t>
            </a:r>
          </a:p>
          <a:p>
            <a:pPr marL="342900" indent="-342900">
              <a:spcBef>
                <a:spcPts val="600"/>
              </a:spcBef>
              <a:buFontTx/>
              <a:buAutoNum type="arabicPeriod"/>
            </a:pPr>
            <a:r>
              <a:rPr lang="en-US" sz="1400" dirty="0">
                <a:solidFill>
                  <a:prstClr val="black"/>
                </a:solidFill>
                <a:latin typeface="Arial"/>
              </a:rPr>
              <a:t>Selection and Competency</a:t>
            </a:r>
          </a:p>
          <a:p>
            <a:pPr marL="342900" indent="-342900">
              <a:spcBef>
                <a:spcPts val="600"/>
              </a:spcBef>
              <a:buFontTx/>
              <a:buAutoNum type="arabicPeriod"/>
            </a:pPr>
            <a:r>
              <a:rPr lang="en-US" sz="1400" dirty="0">
                <a:solidFill>
                  <a:prstClr val="black"/>
                </a:solidFill>
                <a:latin typeface="Arial"/>
              </a:rPr>
              <a:t>Working with Our Customers</a:t>
            </a:r>
          </a:p>
          <a:p>
            <a:pPr marL="342900" indent="-342900">
              <a:spcBef>
                <a:spcPts val="600"/>
              </a:spcBef>
              <a:buFontTx/>
              <a:buAutoNum type="arabicPeriod"/>
            </a:pPr>
            <a:r>
              <a:rPr lang="en-US" sz="1400" dirty="0">
                <a:solidFill>
                  <a:prstClr val="black"/>
                </a:solidFill>
                <a:latin typeface="Arial"/>
              </a:rPr>
              <a:t>Engineering</a:t>
            </a:r>
          </a:p>
          <a:p>
            <a:pPr marL="342900" indent="-342900">
              <a:spcBef>
                <a:spcPts val="600"/>
              </a:spcBef>
              <a:buFontTx/>
              <a:buAutoNum type="arabicPeriod"/>
            </a:pPr>
            <a:r>
              <a:rPr lang="en-US" sz="1400" dirty="0">
                <a:solidFill>
                  <a:prstClr val="black"/>
                </a:solidFill>
                <a:latin typeface="Arial"/>
              </a:rPr>
              <a:t>Working with the Supply Chain</a:t>
            </a:r>
          </a:p>
          <a:p>
            <a:pPr marL="342900" indent="-342900">
              <a:spcBef>
                <a:spcPts val="600"/>
              </a:spcBef>
              <a:buFontTx/>
              <a:buAutoNum type="arabicPeriod"/>
            </a:pPr>
            <a:r>
              <a:rPr lang="en-US" sz="1400" dirty="0">
                <a:solidFill>
                  <a:prstClr val="black"/>
                </a:solidFill>
                <a:latin typeface="Arial"/>
              </a:rPr>
              <a:t>Field Activities</a:t>
            </a:r>
          </a:p>
          <a:p>
            <a:pPr marL="342900" indent="-342900">
              <a:spcBef>
                <a:spcPts val="600"/>
              </a:spcBef>
              <a:buFontTx/>
              <a:buAutoNum type="arabicPeriod"/>
            </a:pPr>
            <a:r>
              <a:rPr lang="en-US" sz="1400" dirty="0">
                <a:solidFill>
                  <a:prstClr val="black"/>
                </a:solidFill>
                <a:latin typeface="Arial"/>
              </a:rPr>
              <a:t>Management of Change</a:t>
            </a:r>
          </a:p>
          <a:p>
            <a:pPr marL="342900" indent="-342900">
              <a:spcBef>
                <a:spcPts val="600"/>
              </a:spcBef>
              <a:buFontTx/>
              <a:buAutoNum type="arabicPeriod"/>
            </a:pPr>
            <a:r>
              <a:rPr lang="en-US" sz="1400" dirty="0">
                <a:solidFill>
                  <a:prstClr val="black"/>
                </a:solidFill>
                <a:latin typeface="Arial"/>
              </a:rPr>
              <a:t>Critical Incident Avoidance, Response and Recovery</a:t>
            </a:r>
          </a:p>
          <a:p>
            <a:pPr marL="342900" indent="-342900">
              <a:spcBef>
                <a:spcPts val="600"/>
              </a:spcBef>
              <a:buFontTx/>
              <a:buAutoNum type="arabicPeriod"/>
            </a:pPr>
            <a:r>
              <a:rPr lang="en-US" sz="1400" dirty="0">
                <a:solidFill>
                  <a:prstClr val="black"/>
                </a:solidFill>
                <a:latin typeface="Arial"/>
              </a:rPr>
              <a:t>Incident and Behavior Analysis</a:t>
            </a:r>
          </a:p>
          <a:p>
            <a:pPr marL="342900" indent="-342900">
              <a:spcBef>
                <a:spcPts val="600"/>
              </a:spcBef>
              <a:buFontTx/>
              <a:buAutoNum type="arabicPeriod"/>
            </a:pPr>
            <a:r>
              <a:rPr lang="en-US" sz="1400" dirty="0">
                <a:solidFill>
                  <a:prstClr val="black"/>
                </a:solidFill>
                <a:latin typeface="Arial"/>
              </a:rPr>
              <a:t>Assessment and Improvement</a:t>
            </a:r>
          </a:p>
        </p:txBody>
      </p:sp>
      <p:pic>
        <p:nvPicPr>
          <p:cNvPr id="50" name="Picture 4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525011" y="6320251"/>
            <a:ext cx="525540" cy="533360"/>
          </a:xfrm>
          <a:prstGeom prst="rect">
            <a:avLst/>
          </a:prstGeom>
        </p:spPr>
      </p:pic>
      <p:pic>
        <p:nvPicPr>
          <p:cNvPr id="51" name="Picture 5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891319" y="6322859"/>
            <a:ext cx="525540" cy="533360"/>
          </a:xfrm>
          <a:prstGeom prst="rect">
            <a:avLst/>
          </a:prstGeom>
        </p:spPr>
      </p:pic>
      <p:pic>
        <p:nvPicPr>
          <p:cNvPr id="52" name="Picture 5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258649" y="6328483"/>
            <a:ext cx="525540" cy="533360"/>
          </a:xfrm>
          <a:prstGeom prst="rect">
            <a:avLst/>
          </a:prstGeom>
        </p:spPr>
      </p:pic>
      <p:pic>
        <p:nvPicPr>
          <p:cNvPr id="53" name="Picture 5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5992496" y="6331563"/>
            <a:ext cx="525540" cy="533360"/>
          </a:xfrm>
          <a:prstGeom prst="rect">
            <a:avLst/>
          </a:prstGeom>
        </p:spPr>
      </p:pic>
      <p:pic>
        <p:nvPicPr>
          <p:cNvPr id="54" name="Picture 5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3438422" y="6324006"/>
            <a:ext cx="525540" cy="533360"/>
          </a:xfrm>
          <a:prstGeom prst="rect">
            <a:avLst/>
          </a:prstGeom>
        </p:spPr>
      </p:pic>
      <p:pic>
        <p:nvPicPr>
          <p:cNvPr id="55" name="Picture 5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4709368" y="6320114"/>
            <a:ext cx="525540" cy="533360"/>
          </a:xfrm>
          <a:prstGeom prst="rect">
            <a:avLst/>
          </a:prstGeom>
        </p:spPr>
      </p:pic>
      <p:pic>
        <p:nvPicPr>
          <p:cNvPr id="56" name="Picture 5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6630736" y="6328761"/>
            <a:ext cx="525540" cy="533360"/>
          </a:xfrm>
          <a:prstGeom prst="rect">
            <a:avLst/>
          </a:prstGeom>
        </p:spPr>
      </p:pic>
      <p:pic>
        <p:nvPicPr>
          <p:cNvPr id="57" name="Picture 5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5347926" y="6324006"/>
            <a:ext cx="525540" cy="533360"/>
          </a:xfrm>
          <a:prstGeom prst="rect">
            <a:avLst/>
          </a:prstGeom>
        </p:spPr>
      </p:pic>
      <p:pic>
        <p:nvPicPr>
          <p:cNvPr id="58" name="Picture 57"/>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161443" y="6318765"/>
            <a:ext cx="525540" cy="533360"/>
          </a:xfrm>
          <a:prstGeom prst="rect">
            <a:avLst/>
          </a:prstGeom>
        </p:spPr>
      </p:pic>
      <p:pic>
        <p:nvPicPr>
          <p:cNvPr id="59" name="Picture 58"/>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2799159" y="6318652"/>
            <a:ext cx="525540" cy="533360"/>
          </a:xfrm>
          <a:prstGeom prst="rect">
            <a:avLst/>
          </a:prstGeom>
        </p:spPr>
      </p:pic>
      <p:pic>
        <p:nvPicPr>
          <p:cNvPr id="60" name="Picture 59"/>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4069308" y="6323834"/>
            <a:ext cx="525540" cy="533360"/>
          </a:xfrm>
          <a:prstGeom prst="rect">
            <a:avLst/>
          </a:prstGeom>
        </p:spPr>
      </p:pic>
      <p:pic>
        <p:nvPicPr>
          <p:cNvPr id="61" name="Picture 60"/>
          <p:cNvPicPr>
            <a:picLocks noChangeAspect="1"/>
          </p:cNvPicPr>
          <p:nvPr userDrawn="1"/>
        </p:nvPicPr>
        <p:blipFill>
          <a:blip r:embed="rId16" cstate="email">
            <a:extLst>
              <a:ext uri="{28A0092B-C50C-407E-A947-70E740481C1C}">
                <a14:useLocalDpi xmlns:a14="http://schemas.microsoft.com/office/drawing/2010/main"/>
              </a:ext>
            </a:extLst>
          </a:blip>
          <a:stretch>
            <a:fillRect/>
          </a:stretch>
        </p:blipFill>
        <p:spPr>
          <a:xfrm>
            <a:off x="270480" y="6320547"/>
            <a:ext cx="525540" cy="533360"/>
          </a:xfrm>
          <a:prstGeom prst="rect">
            <a:avLst/>
          </a:prstGeom>
        </p:spPr>
      </p:pic>
      <p:pic>
        <p:nvPicPr>
          <p:cNvPr id="62" name="Picture 61"/>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147725" y="1287918"/>
            <a:ext cx="2168611" cy="624016"/>
          </a:xfrm>
          <a:prstGeom prst="rect">
            <a:avLst/>
          </a:prstGeom>
        </p:spPr>
      </p:pic>
      <p:cxnSp>
        <p:nvCxnSpPr>
          <p:cNvPr id="63" name="Straight Connector 62"/>
          <p:cNvCxnSpPr/>
          <p:nvPr userDrawn="1"/>
        </p:nvCxnSpPr>
        <p:spPr>
          <a:xfrm>
            <a:off x="0" y="1052736"/>
            <a:ext cx="1835696" cy="0"/>
          </a:xfrm>
          <a:prstGeom prst="line">
            <a:avLst/>
          </a:prstGeom>
          <a:ln w="76200">
            <a:solidFill>
              <a:srgbClr val="92D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65220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660232" y="332657"/>
            <a:ext cx="1935400" cy="562776"/>
          </a:xfrm>
          <a:prstGeom prst="rect">
            <a:avLst/>
          </a:prstGeom>
        </p:spPr>
      </p:pic>
      <p:sp>
        <p:nvSpPr>
          <p:cNvPr id="3" name="Title 2"/>
          <p:cNvSpPr>
            <a:spLocks noGrp="1"/>
          </p:cNvSpPr>
          <p:nvPr>
            <p:ph type="title" hasCustomPrompt="1"/>
          </p:nvPr>
        </p:nvSpPr>
        <p:spPr>
          <a:xfrm>
            <a:off x="539552" y="2780928"/>
            <a:ext cx="8056080" cy="2304256"/>
          </a:xfrm>
          <a:prstGeom prst="rect">
            <a:avLst/>
          </a:prstGeom>
        </p:spPr>
        <p:txBody>
          <a:bodyPr/>
          <a:lstStyle/>
          <a:p>
            <a:r>
              <a:rPr lang="en-US" dirty="0" err="1" smtClean="0"/>
              <a:t>OneWay</a:t>
            </a:r>
            <a:r>
              <a:rPr lang="en-US" dirty="0" smtClean="0"/>
              <a:t>™ Moment</a:t>
            </a:r>
            <a:br>
              <a:rPr lang="en-US" dirty="0" smtClean="0"/>
            </a:br>
            <a:r>
              <a:rPr lang="en-US" dirty="0" smtClean="0"/>
              <a:t/>
            </a:r>
            <a:br>
              <a:rPr lang="en-US" dirty="0" smtClean="0"/>
            </a:br>
            <a:r>
              <a:rPr lang="en-US" dirty="0" smtClean="0"/>
              <a:t>[Topic Name]</a:t>
            </a:r>
            <a:endParaRPr lang="en-US" dirty="0"/>
          </a:p>
        </p:txBody>
      </p:sp>
    </p:spTree>
    <p:extLst>
      <p:ext uri="{BB962C8B-B14F-4D97-AF65-F5344CB8AC3E}">
        <p14:creationId xmlns:p14="http://schemas.microsoft.com/office/powerpoint/2010/main" val="20621130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80312" y="6477777"/>
            <a:ext cx="1368152" cy="232199"/>
          </a:xfrm>
          <a:prstGeom prst="rect">
            <a:avLst/>
          </a:prstGeom>
        </p:spPr>
      </p:pic>
      <p:sp>
        <p:nvSpPr>
          <p:cNvPr id="6" name="Title 1"/>
          <p:cNvSpPr>
            <a:spLocks noGrp="1"/>
          </p:cNvSpPr>
          <p:nvPr>
            <p:ph type="ctrTitle" hasCustomPrompt="1"/>
          </p:nvPr>
        </p:nvSpPr>
        <p:spPr>
          <a:xfrm>
            <a:off x="604326" y="2237061"/>
            <a:ext cx="5335826" cy="1368152"/>
          </a:xfrm>
          <a:prstGeom prst="rect">
            <a:avLst/>
          </a:prstGeom>
        </p:spPr>
        <p:txBody>
          <a:bodyPr anchor="b" anchorCtr="0"/>
          <a:lstStyle>
            <a:lvl1pPr algn="l">
              <a:lnSpc>
                <a:spcPts val="3800"/>
              </a:lnSpc>
              <a:defRPr sz="3600">
                <a:solidFill>
                  <a:schemeClr val="accent1"/>
                </a:solidFill>
                <a:effectLst/>
                <a:latin typeface="Arial" pitchFamily="34" charset="0"/>
                <a:cs typeface="Arial" pitchFamily="34" charset="0"/>
              </a:defRPr>
            </a:lvl1pPr>
          </a:lstStyle>
          <a:p>
            <a:r>
              <a:rPr lang="en-US" dirty="0" smtClean="0"/>
              <a:t>Presentation title – click to edit</a:t>
            </a:r>
            <a:endParaRPr lang="en-AU" dirty="0"/>
          </a:p>
        </p:txBody>
      </p:sp>
      <p:sp>
        <p:nvSpPr>
          <p:cNvPr id="7" name="Subtitle 2"/>
          <p:cNvSpPr>
            <a:spLocks noGrp="1"/>
          </p:cNvSpPr>
          <p:nvPr>
            <p:ph type="subTitle" idx="1" hasCustomPrompt="1"/>
          </p:nvPr>
        </p:nvSpPr>
        <p:spPr>
          <a:xfrm>
            <a:off x="611561" y="3605212"/>
            <a:ext cx="5328591" cy="535955"/>
          </a:xfrm>
          <a:ln>
            <a:noFill/>
          </a:ln>
        </p:spPr>
        <p:txBody>
          <a:bodyPr>
            <a:normAutofit/>
          </a:bodyPr>
          <a:lstStyle>
            <a:lvl1pPr marL="0" indent="0" algn="l">
              <a:buNone/>
              <a:defRPr sz="2800">
                <a:solidFill>
                  <a:schemeClr val="tx1"/>
                </a:solidFill>
                <a:effectLst/>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Subtitle – click to edit</a:t>
            </a:r>
            <a:endParaRPr lang="en-AU" dirty="0"/>
          </a:p>
        </p:txBody>
      </p:sp>
      <p:sp>
        <p:nvSpPr>
          <p:cNvPr id="8" name="Text Placeholder 2"/>
          <p:cNvSpPr>
            <a:spLocks noGrp="1"/>
          </p:cNvSpPr>
          <p:nvPr>
            <p:ph type="body" sz="quarter" idx="10" hasCustomPrompt="1"/>
          </p:nvPr>
        </p:nvSpPr>
        <p:spPr>
          <a:xfrm>
            <a:off x="611560" y="4294782"/>
            <a:ext cx="5328592" cy="285155"/>
          </a:xfrm>
        </p:spPr>
        <p:txBody>
          <a:bodyPr>
            <a:noAutofit/>
          </a:bodyPr>
          <a:lstStyle>
            <a:lvl1pPr marL="0" indent="0">
              <a:buFontTx/>
              <a:buNone/>
              <a:defRPr sz="1400" b="0">
                <a:solidFill>
                  <a:schemeClr val="tx1"/>
                </a:solidFill>
                <a:effectLst/>
                <a:latin typeface="Arial" pitchFamily="34" charset="0"/>
                <a:cs typeface="Arial" pitchFamily="34" charset="0"/>
              </a:defRPr>
            </a:lvl1pPr>
          </a:lstStyle>
          <a:p>
            <a:pPr lvl="0"/>
            <a:r>
              <a:rPr lang="en-US" dirty="0" smtClean="0"/>
              <a:t>Presenter’s name and title (Arial 14 </a:t>
            </a:r>
            <a:r>
              <a:rPr lang="en-US" dirty="0" err="1" smtClean="0"/>
              <a:t>pt</a:t>
            </a:r>
            <a:r>
              <a:rPr lang="en-US" dirty="0" smtClean="0"/>
              <a:t>) – click to edit</a:t>
            </a:r>
          </a:p>
        </p:txBody>
      </p:sp>
      <p:sp>
        <p:nvSpPr>
          <p:cNvPr id="11" name="Text Placeholder 9"/>
          <p:cNvSpPr>
            <a:spLocks noGrp="1"/>
          </p:cNvSpPr>
          <p:nvPr>
            <p:ph type="body" sz="quarter" idx="11" hasCustomPrompt="1"/>
          </p:nvPr>
        </p:nvSpPr>
        <p:spPr>
          <a:xfrm>
            <a:off x="621821" y="4581425"/>
            <a:ext cx="5318331" cy="287735"/>
          </a:xfrm>
        </p:spPr>
        <p:txBody>
          <a:bodyPr>
            <a:noAutofit/>
          </a:bodyPr>
          <a:lstStyle>
            <a:lvl1pPr marL="0" indent="0">
              <a:buFontTx/>
              <a:buNone/>
              <a:defRPr sz="1400">
                <a:solidFill>
                  <a:schemeClr val="tx1"/>
                </a:solidFill>
                <a:effectLst/>
                <a:latin typeface="Arial" pitchFamily="34" charset="0"/>
                <a:cs typeface="Arial" pitchFamily="34" charset="0"/>
              </a:defRPr>
            </a:lvl1pPr>
          </a:lstStyle>
          <a:p>
            <a:pPr lvl="0"/>
            <a:r>
              <a:rPr lang="en-US" dirty="0" smtClean="0"/>
              <a:t>Location and date (Arial 14) – click to edit</a:t>
            </a:r>
          </a:p>
        </p:txBody>
      </p:sp>
      <p:sp>
        <p:nvSpPr>
          <p:cNvPr id="12" name="Picture Placeholder 12"/>
          <p:cNvSpPr>
            <a:spLocks noGrp="1"/>
          </p:cNvSpPr>
          <p:nvPr>
            <p:ph type="pic" sz="quarter" idx="12" hasCustomPrompt="1"/>
          </p:nvPr>
        </p:nvSpPr>
        <p:spPr>
          <a:xfrm>
            <a:off x="7216560" y="378766"/>
            <a:ext cx="1526400" cy="680400"/>
          </a:xfrm>
        </p:spPr>
        <p:txBody>
          <a:bodyPr anchor="ctr" anchorCtr="0">
            <a:normAutofit/>
          </a:bodyPr>
          <a:lstStyle>
            <a:lvl1pPr marL="0" indent="0">
              <a:buFontTx/>
              <a:buNone/>
              <a:defRPr sz="1200">
                <a:solidFill>
                  <a:srgbClr val="FF0000"/>
                </a:solidFill>
              </a:defRPr>
            </a:lvl1pPr>
          </a:lstStyle>
          <a:p>
            <a:r>
              <a:rPr lang="en-AU" dirty="0" smtClean="0"/>
              <a:t>Customer logo here</a:t>
            </a:r>
            <a:endParaRPr lang="en-AU" dirty="0"/>
          </a:p>
        </p:txBody>
      </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52723" y="332656"/>
            <a:ext cx="3744416" cy="908386"/>
          </a:xfrm>
          <a:prstGeom prst="rect">
            <a:avLst/>
          </a:prstGeom>
        </p:spPr>
      </p:pic>
    </p:spTree>
    <p:extLst>
      <p:ext uri="{BB962C8B-B14F-4D97-AF65-F5344CB8AC3E}">
        <p14:creationId xmlns:p14="http://schemas.microsoft.com/office/powerpoint/2010/main" val="7314995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WorleyParsons Logo">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38300" y="2717292"/>
            <a:ext cx="5867400" cy="1423416"/>
          </a:xfrm>
          <a:prstGeom prst="rect">
            <a:avLst/>
          </a:prstGeom>
        </p:spPr>
      </p:pic>
    </p:spTree>
    <p:extLst>
      <p:ext uri="{BB962C8B-B14F-4D97-AF65-F5344CB8AC3E}">
        <p14:creationId xmlns:p14="http://schemas.microsoft.com/office/powerpoint/2010/main" val="1861632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userDrawn="1">
            <p:ph idx="1"/>
          </p:nvPr>
        </p:nvSpPr>
        <p:spPr>
          <a:xfrm>
            <a:off x="457200" y="1484784"/>
            <a:ext cx="8229600" cy="4896544"/>
          </a:xfrm>
        </p:spPr>
        <p:txBody>
          <a:bodyPr/>
          <a:lstStyle>
            <a:lvl1pPr marL="342900" marR="0" indent="-342900" algn="l" defTabSz="914400" rtl="0" eaLnBrk="0" fontAlgn="base" latinLnBrk="0" hangingPunct="0">
              <a:lnSpc>
                <a:spcPct val="100000"/>
              </a:lnSpc>
              <a:spcBef>
                <a:spcPct val="20000"/>
              </a:spcBef>
              <a:spcAft>
                <a:spcPct val="0"/>
              </a:spcAft>
              <a:buClr>
                <a:srgbClr val="969696"/>
              </a:buClr>
              <a:buSzPct val="80000"/>
              <a:buFont typeface="Wingdings 3" pitchFamily="18" charset="2"/>
              <a:buChar char="u"/>
              <a:tabLst/>
              <a:defRPr>
                <a:solidFill>
                  <a:schemeClr val="tx1"/>
                </a:solidFill>
              </a:defRPr>
            </a:lvl1pPr>
            <a:lvl2pPr marL="742950" marR="0" indent="-285750" algn="l" defTabSz="914400" rtl="0" eaLnBrk="0" fontAlgn="base" latinLnBrk="0" hangingPunct="0">
              <a:lnSpc>
                <a:spcPct val="100000"/>
              </a:lnSpc>
              <a:spcBef>
                <a:spcPct val="20000"/>
              </a:spcBef>
              <a:spcAft>
                <a:spcPct val="0"/>
              </a:spcAft>
              <a:buClr>
                <a:srgbClr val="FF1100"/>
              </a:buClr>
              <a:buSzTx/>
              <a:buFont typeface="Wingdings" pitchFamily="2" charset="2"/>
              <a:buChar char="§"/>
              <a:tabLst/>
              <a:defRPr>
                <a:solidFill>
                  <a:schemeClr val="tx1"/>
                </a:solidFill>
              </a:defRPr>
            </a:lvl2pPr>
            <a:lvl3pPr marL="1143000" marR="0" indent="-228600" algn="l" defTabSz="914400" rtl="0" eaLnBrk="0" fontAlgn="base" latinLnBrk="0" hangingPunct="0">
              <a:lnSpc>
                <a:spcPct val="100000"/>
              </a:lnSpc>
              <a:spcBef>
                <a:spcPct val="20000"/>
              </a:spcBef>
              <a:spcAft>
                <a:spcPct val="0"/>
              </a:spcAft>
              <a:buClr>
                <a:srgbClr val="000000"/>
              </a:buClr>
              <a:buSzTx/>
              <a:buFont typeface="Wingdings" pitchFamily="2" charset="2"/>
              <a:buChar char="§"/>
              <a:tabLst/>
              <a:defRPr>
                <a:solidFill>
                  <a:schemeClr val="tx1"/>
                </a:solidFill>
              </a:defRPr>
            </a:lvl3pPr>
            <a:lvl4pPr marL="1600200" marR="0" indent="-228600" algn="l" defTabSz="914400" rtl="0" eaLnBrk="0" fontAlgn="base" latinLnBrk="0" hangingPunct="0">
              <a:lnSpc>
                <a:spcPct val="100000"/>
              </a:lnSpc>
              <a:spcBef>
                <a:spcPct val="20000"/>
              </a:spcBef>
              <a:spcAft>
                <a:spcPct val="0"/>
              </a:spcAft>
              <a:buClr>
                <a:srgbClr val="969696"/>
              </a:buClr>
              <a:buSzPct val="80000"/>
              <a:buFont typeface="Wingdings" pitchFamily="2" charset="2"/>
              <a:buChar char="§"/>
              <a:tabLst/>
              <a:defRPr>
                <a:solidFill>
                  <a:schemeClr val="tx1"/>
                </a:solidFill>
              </a:defRPr>
            </a:lvl4pPr>
            <a:lvl5pPr marL="2057400" marR="0" indent="-228600" algn="l" defTabSz="914400" rtl="0" eaLnBrk="0" fontAlgn="base" latinLnBrk="0" hangingPunct="0">
              <a:lnSpc>
                <a:spcPct val="100000"/>
              </a:lnSpc>
              <a:spcBef>
                <a:spcPct val="20000"/>
              </a:spcBef>
              <a:spcAft>
                <a:spcPct val="0"/>
              </a:spcAft>
              <a:buClr>
                <a:srgbClr val="000000"/>
              </a:buClr>
              <a:buSzPct val="80000"/>
              <a:buFont typeface="Arial" charset="0"/>
              <a:buChar char="−"/>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smtClean="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136026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userDrawn="1">
            <p:ph sz="half" idx="1"/>
          </p:nvPr>
        </p:nvSpPr>
        <p:spPr>
          <a:xfrm>
            <a:off x="457200" y="1484784"/>
            <a:ext cx="4038600" cy="4896544"/>
          </a:xfrm>
        </p:spPr>
        <p:txBody>
          <a:bodyPr/>
          <a:lstStyle>
            <a:lvl1pPr marL="342900" marR="0" indent="-342900" algn="l" defTabSz="914400" rtl="0" eaLnBrk="0" fontAlgn="base" latinLnBrk="0" hangingPunct="0">
              <a:lnSpc>
                <a:spcPct val="100000"/>
              </a:lnSpc>
              <a:spcBef>
                <a:spcPct val="20000"/>
              </a:spcBef>
              <a:spcAft>
                <a:spcPct val="0"/>
              </a:spcAft>
              <a:buClr>
                <a:srgbClr val="969696"/>
              </a:buClr>
              <a:buSzPct val="80000"/>
              <a:buFont typeface="Wingdings 3" pitchFamily="18" charset="2"/>
              <a:buChar char="u"/>
              <a:tabLst/>
              <a:defRPr sz="2400"/>
            </a:lvl1pPr>
            <a:lvl2pPr marL="742950" marR="0" indent="-285750" algn="l" defTabSz="914400" rtl="0" eaLnBrk="0" fontAlgn="base" latinLnBrk="0" hangingPunct="0">
              <a:lnSpc>
                <a:spcPct val="100000"/>
              </a:lnSpc>
              <a:spcBef>
                <a:spcPct val="20000"/>
              </a:spcBef>
              <a:spcAft>
                <a:spcPct val="0"/>
              </a:spcAft>
              <a:buClr>
                <a:srgbClr val="FF1100"/>
              </a:buClr>
              <a:buSzTx/>
              <a:buFont typeface="Wingdings" pitchFamily="2" charset="2"/>
              <a:buChar char="§"/>
              <a:tabLst/>
              <a:defRPr sz="2000"/>
            </a:lvl2pPr>
            <a:lvl3pPr marL="1143000" marR="0" indent="-228600" algn="l" defTabSz="914400" rtl="0" eaLnBrk="0" fontAlgn="base" latinLnBrk="0" hangingPunct="0">
              <a:lnSpc>
                <a:spcPct val="100000"/>
              </a:lnSpc>
              <a:spcBef>
                <a:spcPct val="20000"/>
              </a:spcBef>
              <a:spcAft>
                <a:spcPct val="0"/>
              </a:spcAft>
              <a:buClr>
                <a:srgbClr val="000000"/>
              </a:buClr>
              <a:buSzTx/>
              <a:buFont typeface="Wingdings" pitchFamily="2" charset="2"/>
              <a:buChar char="§"/>
              <a:tabLst/>
              <a:defRPr sz="1800"/>
            </a:lvl3pPr>
            <a:lvl4pPr marL="1600200" marR="0" indent="-228600" algn="l" defTabSz="914400" rtl="0" eaLnBrk="0" fontAlgn="base" latinLnBrk="0" hangingPunct="0">
              <a:lnSpc>
                <a:spcPct val="100000"/>
              </a:lnSpc>
              <a:spcBef>
                <a:spcPct val="20000"/>
              </a:spcBef>
              <a:spcAft>
                <a:spcPct val="0"/>
              </a:spcAft>
              <a:buClr>
                <a:srgbClr val="969696"/>
              </a:buClr>
              <a:buSzPct val="80000"/>
              <a:buFont typeface="Wingdings" pitchFamily="2" charset="2"/>
              <a:buChar char="§"/>
              <a:tabLst/>
              <a:defRPr sz="1800"/>
            </a:lvl4pPr>
            <a:lvl5pPr marL="2057400" marR="0" indent="-228600" algn="l" defTabSz="914400" rtl="0" eaLnBrk="0" fontAlgn="base" latinLnBrk="0" hangingPunct="0">
              <a:lnSpc>
                <a:spcPct val="100000"/>
              </a:lnSpc>
              <a:spcBef>
                <a:spcPct val="20000"/>
              </a:spcBef>
              <a:spcAft>
                <a:spcPct val="0"/>
              </a:spcAft>
              <a:buClr>
                <a:srgbClr val="000000"/>
              </a:buClr>
              <a:buSzPct val="80000"/>
              <a:buFont typeface="Arial" charset="0"/>
              <a:buChar char="−"/>
              <a:tabLst/>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smtClean="0"/>
          </a:p>
        </p:txBody>
      </p:sp>
      <p:sp>
        <p:nvSpPr>
          <p:cNvPr id="4" name="Content Placeholder 3"/>
          <p:cNvSpPr>
            <a:spLocks noGrp="1"/>
          </p:cNvSpPr>
          <p:nvPr userDrawn="1">
            <p:ph sz="half" idx="2"/>
          </p:nvPr>
        </p:nvSpPr>
        <p:spPr>
          <a:xfrm>
            <a:off x="4648200" y="1484784"/>
            <a:ext cx="4038600" cy="4896544"/>
          </a:xfrm>
        </p:spPr>
        <p:txBody>
          <a:bodyPr/>
          <a:lstStyle>
            <a:lvl1pPr marL="342900" marR="0" indent="-342900" algn="l" defTabSz="914400" rtl="0" eaLnBrk="0" fontAlgn="base" latinLnBrk="0" hangingPunct="0">
              <a:lnSpc>
                <a:spcPct val="100000"/>
              </a:lnSpc>
              <a:spcBef>
                <a:spcPct val="20000"/>
              </a:spcBef>
              <a:spcAft>
                <a:spcPct val="0"/>
              </a:spcAft>
              <a:buClr>
                <a:srgbClr val="969696"/>
              </a:buClr>
              <a:buSzPct val="80000"/>
              <a:buFont typeface="Wingdings 3" pitchFamily="18" charset="2"/>
              <a:buChar char="u"/>
              <a:tabLst/>
              <a:defRPr sz="2400"/>
            </a:lvl1pPr>
            <a:lvl2pPr marL="742950" marR="0" indent="-285750" algn="l" defTabSz="914400" rtl="0" eaLnBrk="0" fontAlgn="base" latinLnBrk="0" hangingPunct="0">
              <a:lnSpc>
                <a:spcPct val="100000"/>
              </a:lnSpc>
              <a:spcBef>
                <a:spcPct val="20000"/>
              </a:spcBef>
              <a:spcAft>
                <a:spcPct val="0"/>
              </a:spcAft>
              <a:buClr>
                <a:srgbClr val="FF1100"/>
              </a:buClr>
              <a:buSzTx/>
              <a:buFont typeface="Wingdings" pitchFamily="2" charset="2"/>
              <a:buChar char="§"/>
              <a:tabLst/>
              <a:defRPr sz="2000"/>
            </a:lvl2pPr>
            <a:lvl3pPr marL="1143000" marR="0" indent="-228600" algn="l" defTabSz="914400" rtl="0" eaLnBrk="0" fontAlgn="base" latinLnBrk="0" hangingPunct="0">
              <a:lnSpc>
                <a:spcPct val="100000"/>
              </a:lnSpc>
              <a:spcBef>
                <a:spcPct val="20000"/>
              </a:spcBef>
              <a:spcAft>
                <a:spcPct val="0"/>
              </a:spcAft>
              <a:buClr>
                <a:srgbClr val="000000"/>
              </a:buClr>
              <a:buSzTx/>
              <a:buFont typeface="Wingdings" pitchFamily="2" charset="2"/>
              <a:buChar char="§"/>
              <a:tabLst/>
              <a:defRPr sz="1800"/>
            </a:lvl3pPr>
            <a:lvl4pPr marL="1600200" marR="0" indent="-228600" algn="l" defTabSz="914400" rtl="0" eaLnBrk="0" fontAlgn="base" latinLnBrk="0" hangingPunct="0">
              <a:lnSpc>
                <a:spcPct val="100000"/>
              </a:lnSpc>
              <a:spcBef>
                <a:spcPct val="20000"/>
              </a:spcBef>
              <a:spcAft>
                <a:spcPct val="0"/>
              </a:spcAft>
              <a:buClr>
                <a:srgbClr val="969696"/>
              </a:buClr>
              <a:buSzPct val="80000"/>
              <a:buFont typeface="Wingdings" pitchFamily="2" charset="2"/>
              <a:buChar char="§"/>
              <a:tabLst/>
              <a:defRPr sz="1800"/>
            </a:lvl4pPr>
            <a:lvl5pPr marL="2057400" marR="0" indent="-228600" algn="l" defTabSz="914400" rtl="0" eaLnBrk="0" fontAlgn="base" latinLnBrk="0" hangingPunct="0">
              <a:lnSpc>
                <a:spcPct val="100000"/>
              </a:lnSpc>
              <a:spcBef>
                <a:spcPct val="20000"/>
              </a:spcBef>
              <a:spcAft>
                <a:spcPct val="0"/>
              </a:spcAft>
              <a:buClr>
                <a:srgbClr val="000000"/>
              </a:buClr>
              <a:buSzPct val="80000"/>
              <a:buFont typeface="Arial" charset="0"/>
              <a:buChar char="−"/>
              <a:tabLst/>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smtClean="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654870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userDrawn="1">
            <p:ph sz="half" idx="1"/>
          </p:nvPr>
        </p:nvSpPr>
        <p:spPr>
          <a:xfrm>
            <a:off x="457200" y="1484784"/>
            <a:ext cx="4038600" cy="4896544"/>
          </a:xfrm>
        </p:spPr>
        <p:txBody>
          <a:bodyPr/>
          <a:lstStyle>
            <a:lvl1pPr marL="342900" marR="0" indent="-342900" algn="l" defTabSz="914400" rtl="0" eaLnBrk="0" fontAlgn="base" latinLnBrk="0" hangingPunct="0">
              <a:lnSpc>
                <a:spcPct val="100000"/>
              </a:lnSpc>
              <a:spcBef>
                <a:spcPct val="20000"/>
              </a:spcBef>
              <a:spcAft>
                <a:spcPct val="0"/>
              </a:spcAft>
              <a:buClr>
                <a:srgbClr val="969696"/>
              </a:buClr>
              <a:buSzPct val="80000"/>
              <a:buFont typeface="Wingdings 3" pitchFamily="18" charset="2"/>
              <a:buChar char="u"/>
              <a:tabLst/>
              <a:defRPr sz="2400"/>
            </a:lvl1pPr>
            <a:lvl2pPr marL="742950" marR="0" indent="-285750" algn="l" defTabSz="914400" rtl="0" eaLnBrk="0" fontAlgn="base" latinLnBrk="0" hangingPunct="0">
              <a:lnSpc>
                <a:spcPct val="100000"/>
              </a:lnSpc>
              <a:spcBef>
                <a:spcPct val="20000"/>
              </a:spcBef>
              <a:spcAft>
                <a:spcPct val="0"/>
              </a:spcAft>
              <a:buClr>
                <a:srgbClr val="FF1100"/>
              </a:buClr>
              <a:buSzTx/>
              <a:buFont typeface="Wingdings" pitchFamily="2" charset="2"/>
              <a:buChar char="§"/>
              <a:tabLst/>
              <a:defRPr sz="2000"/>
            </a:lvl2pPr>
            <a:lvl3pPr marL="1143000" marR="0" indent="-228600" algn="l" defTabSz="914400" rtl="0" eaLnBrk="0" fontAlgn="base" latinLnBrk="0" hangingPunct="0">
              <a:lnSpc>
                <a:spcPct val="100000"/>
              </a:lnSpc>
              <a:spcBef>
                <a:spcPct val="20000"/>
              </a:spcBef>
              <a:spcAft>
                <a:spcPct val="0"/>
              </a:spcAft>
              <a:buClr>
                <a:srgbClr val="000000"/>
              </a:buClr>
              <a:buSzTx/>
              <a:buFont typeface="Wingdings" pitchFamily="2" charset="2"/>
              <a:buChar char="§"/>
              <a:tabLst/>
              <a:defRPr sz="2000"/>
            </a:lvl3pPr>
            <a:lvl4pPr marL="1600200" marR="0" indent="-228600" algn="l" defTabSz="914400" rtl="0" eaLnBrk="0" fontAlgn="base" latinLnBrk="0" hangingPunct="0">
              <a:lnSpc>
                <a:spcPct val="100000"/>
              </a:lnSpc>
              <a:spcBef>
                <a:spcPct val="20000"/>
              </a:spcBef>
              <a:spcAft>
                <a:spcPct val="0"/>
              </a:spcAft>
              <a:buClr>
                <a:srgbClr val="969696"/>
              </a:buClr>
              <a:buSzPct val="80000"/>
              <a:buFont typeface="Wingdings" pitchFamily="2" charset="2"/>
              <a:buChar char="§"/>
              <a:tabLst/>
              <a:defRPr sz="2000"/>
            </a:lvl4pPr>
            <a:lvl5pPr marL="2057400" marR="0" indent="-228600" algn="l" defTabSz="914400" rtl="0" eaLnBrk="0" fontAlgn="base" latinLnBrk="0" hangingPunct="0">
              <a:lnSpc>
                <a:spcPct val="100000"/>
              </a:lnSpc>
              <a:spcBef>
                <a:spcPct val="20000"/>
              </a:spcBef>
              <a:spcAft>
                <a:spcPct val="0"/>
              </a:spcAft>
              <a:buClr>
                <a:srgbClr val="000000"/>
              </a:buClr>
              <a:buSzPct val="80000"/>
              <a:buFont typeface="Arial" charset="0"/>
              <a:buChar char="−"/>
              <a:tabLst/>
              <a:defRPr sz="20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smtClean="0"/>
          </a:p>
        </p:txBody>
      </p:sp>
      <p:sp>
        <p:nvSpPr>
          <p:cNvPr id="13" name="Picture Placeholder 2"/>
          <p:cNvSpPr>
            <a:spLocks noGrp="1"/>
          </p:cNvSpPr>
          <p:nvPr userDrawn="1">
            <p:ph type="pic" idx="13"/>
          </p:nvPr>
        </p:nvSpPr>
        <p:spPr>
          <a:xfrm>
            <a:off x="4644008" y="1484784"/>
            <a:ext cx="4048472" cy="489654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631545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4" name="Content Placeholder 3"/>
          <p:cNvSpPr>
            <a:spLocks noGrp="1"/>
          </p:cNvSpPr>
          <p:nvPr userDrawn="1">
            <p:ph sz="half" idx="2"/>
          </p:nvPr>
        </p:nvSpPr>
        <p:spPr>
          <a:xfrm>
            <a:off x="4648200" y="1484784"/>
            <a:ext cx="4038600" cy="4896544"/>
          </a:xfrm>
        </p:spPr>
        <p:txBody>
          <a:bodyPr/>
          <a:lstStyle>
            <a:lvl1pPr marL="342900" marR="0" indent="-342900" algn="l" defTabSz="914400" rtl="0" eaLnBrk="0" fontAlgn="base" latinLnBrk="0" hangingPunct="0">
              <a:lnSpc>
                <a:spcPct val="100000"/>
              </a:lnSpc>
              <a:spcBef>
                <a:spcPct val="20000"/>
              </a:spcBef>
              <a:spcAft>
                <a:spcPct val="0"/>
              </a:spcAft>
              <a:buClr>
                <a:srgbClr val="969696"/>
              </a:buClr>
              <a:buSzPct val="80000"/>
              <a:buFont typeface="Wingdings 3" pitchFamily="18" charset="2"/>
              <a:buChar char="u"/>
              <a:tabLst/>
              <a:defRPr sz="2400"/>
            </a:lvl1pPr>
            <a:lvl2pPr marL="742950" marR="0" indent="-285750" algn="l" defTabSz="914400" rtl="0" eaLnBrk="0" fontAlgn="base" latinLnBrk="0" hangingPunct="0">
              <a:lnSpc>
                <a:spcPct val="100000"/>
              </a:lnSpc>
              <a:spcBef>
                <a:spcPct val="20000"/>
              </a:spcBef>
              <a:spcAft>
                <a:spcPct val="0"/>
              </a:spcAft>
              <a:buClr>
                <a:srgbClr val="FF1100"/>
              </a:buClr>
              <a:buSzTx/>
              <a:buFont typeface="Symbol" pitchFamily="18" charset="2"/>
              <a:buChar char="·"/>
              <a:tabLst/>
              <a:defRPr sz="2000"/>
            </a:lvl2pPr>
            <a:lvl3pPr marL="1143000" marR="0" indent="-228600" algn="l" defTabSz="914400" rtl="0" eaLnBrk="0" fontAlgn="base" latinLnBrk="0" hangingPunct="0">
              <a:lnSpc>
                <a:spcPct val="100000"/>
              </a:lnSpc>
              <a:spcBef>
                <a:spcPct val="20000"/>
              </a:spcBef>
              <a:spcAft>
                <a:spcPct val="0"/>
              </a:spcAft>
              <a:buClr>
                <a:srgbClr val="000000"/>
              </a:buClr>
              <a:buSzTx/>
              <a:buFont typeface="Arial" charset="0"/>
              <a:buChar char="−"/>
              <a:tabLst/>
              <a:defRPr sz="1800"/>
            </a:lvl3pPr>
            <a:lvl4pPr marL="1600200" marR="0" indent="-228600" algn="l" defTabSz="914400" rtl="0" eaLnBrk="0" fontAlgn="base" latinLnBrk="0" hangingPunct="0">
              <a:lnSpc>
                <a:spcPct val="100000"/>
              </a:lnSpc>
              <a:spcBef>
                <a:spcPct val="20000"/>
              </a:spcBef>
              <a:spcAft>
                <a:spcPct val="0"/>
              </a:spcAft>
              <a:buClr>
                <a:srgbClr val="969696"/>
              </a:buClr>
              <a:buSzPct val="80000"/>
              <a:buFont typeface="Times New Roman" pitchFamily="18" charset="0"/>
              <a:buChar char="♦"/>
              <a:tabLst/>
              <a:defRPr sz="1800"/>
            </a:lvl4pPr>
            <a:lvl5pPr marL="2057400" marR="0" indent="-228600" algn="l" defTabSz="914400" rtl="0" eaLnBrk="0" fontAlgn="base" latinLnBrk="0" hangingPunct="0">
              <a:lnSpc>
                <a:spcPct val="100000"/>
              </a:lnSpc>
              <a:spcBef>
                <a:spcPct val="20000"/>
              </a:spcBef>
              <a:spcAft>
                <a:spcPct val="0"/>
              </a:spcAft>
              <a:buClr>
                <a:srgbClr val="000000"/>
              </a:buClr>
              <a:buSzPct val="80000"/>
              <a:buFont typeface="Arial" charset="0"/>
              <a:buChar char="−"/>
              <a:tabLst/>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smtClean="0"/>
          </a:p>
        </p:txBody>
      </p:sp>
      <p:sp>
        <p:nvSpPr>
          <p:cNvPr id="12" name="Picture Placeholder 2"/>
          <p:cNvSpPr>
            <a:spLocks noGrp="1"/>
          </p:cNvSpPr>
          <p:nvPr userDrawn="1">
            <p:ph type="pic" idx="1"/>
          </p:nvPr>
        </p:nvSpPr>
        <p:spPr>
          <a:xfrm>
            <a:off x="467544" y="1484784"/>
            <a:ext cx="4032448" cy="489654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087061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sp>
        <p:nvSpPr>
          <p:cNvPr id="8" name="Text Placeholder 14"/>
          <p:cNvSpPr>
            <a:spLocks noGrp="1"/>
          </p:cNvSpPr>
          <p:nvPr>
            <p:ph type="body" sz="quarter" idx="14" hasCustomPrompt="1"/>
          </p:nvPr>
        </p:nvSpPr>
        <p:spPr>
          <a:xfrm>
            <a:off x="468313" y="2133600"/>
            <a:ext cx="3024187" cy="358775"/>
          </a:xfrm>
        </p:spPr>
        <p:txBody>
          <a:bodyPr>
            <a:noAutofit/>
          </a:bodyPr>
          <a:lstStyle>
            <a:lvl1pPr marL="0" indent="0">
              <a:buFontTx/>
              <a:buNone/>
              <a:defRPr sz="1800"/>
            </a:lvl1pPr>
          </a:lstStyle>
          <a:p>
            <a:pPr lvl="0"/>
            <a:r>
              <a:rPr lang="en-US" dirty="0" smtClean="0"/>
              <a:t>Customer – click to edit</a:t>
            </a:r>
          </a:p>
        </p:txBody>
      </p:sp>
      <p:sp>
        <p:nvSpPr>
          <p:cNvPr id="10" name="Picture Placeholder 2"/>
          <p:cNvSpPr>
            <a:spLocks noGrp="1"/>
          </p:cNvSpPr>
          <p:nvPr>
            <p:ph type="pic" idx="13"/>
          </p:nvPr>
        </p:nvSpPr>
        <p:spPr>
          <a:xfrm>
            <a:off x="3595036" y="1412776"/>
            <a:ext cx="5081420" cy="496855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dirty="0"/>
          </a:p>
        </p:txBody>
      </p:sp>
      <p:sp>
        <p:nvSpPr>
          <p:cNvPr id="14" name="Text Placeholder 8"/>
          <p:cNvSpPr>
            <a:spLocks noGrp="1"/>
          </p:cNvSpPr>
          <p:nvPr>
            <p:ph type="body" sz="quarter" idx="16" hasCustomPrompt="1"/>
          </p:nvPr>
        </p:nvSpPr>
        <p:spPr>
          <a:xfrm>
            <a:off x="468313" y="3033713"/>
            <a:ext cx="3024187" cy="3348037"/>
          </a:xfrm>
        </p:spPr>
        <p:txBody>
          <a:bodyPr>
            <a:normAutofit/>
          </a:bodyPr>
          <a:lstStyle>
            <a:lvl1pPr marL="0" indent="0">
              <a:buFontTx/>
              <a:buNone/>
              <a:defRPr sz="2000"/>
            </a:lvl1pPr>
          </a:lstStyle>
          <a:p>
            <a:pPr lvl="0"/>
            <a:r>
              <a:rPr lang="en-US" dirty="0" smtClean="0"/>
              <a:t>Click to edit text</a:t>
            </a:r>
          </a:p>
        </p:txBody>
      </p:sp>
      <p:sp>
        <p:nvSpPr>
          <p:cNvPr id="3" name="Title 2"/>
          <p:cNvSpPr>
            <a:spLocks noGrp="1"/>
          </p:cNvSpPr>
          <p:nvPr>
            <p:ph type="title"/>
          </p:nvPr>
        </p:nvSpPr>
        <p:spPr/>
        <p:txBody>
          <a:bodyPr/>
          <a:lstStyle/>
          <a:p>
            <a:r>
              <a:rPr lang="en-US" dirty="0" smtClean="0"/>
              <a:t>Click to edit Master title style</a:t>
            </a:r>
            <a:endParaRPr lang="en-US" dirty="0"/>
          </a:p>
        </p:txBody>
      </p:sp>
      <p:sp>
        <p:nvSpPr>
          <p:cNvPr id="5" name="Content Placeholder 4"/>
          <p:cNvSpPr>
            <a:spLocks noGrp="1"/>
          </p:cNvSpPr>
          <p:nvPr>
            <p:ph sz="quarter" idx="17" hasCustomPrompt="1"/>
          </p:nvPr>
        </p:nvSpPr>
        <p:spPr>
          <a:xfrm>
            <a:off x="395288" y="1412875"/>
            <a:ext cx="3097212" cy="647700"/>
          </a:xfrm>
        </p:spPr>
        <p:txBody>
          <a:bodyPr>
            <a:noAutofit/>
          </a:bodyPr>
          <a:lstStyle>
            <a:lvl1pPr marL="0" indent="0">
              <a:buNone/>
              <a:defRPr sz="2000"/>
            </a:lvl1pPr>
          </a:lstStyle>
          <a:p>
            <a:pPr lvl="0"/>
            <a:r>
              <a:rPr lang="en-US" dirty="0" smtClean="0"/>
              <a:t>Full project title – click to edit</a:t>
            </a:r>
            <a:endParaRPr lang="en-US" dirty="0"/>
          </a:p>
        </p:txBody>
      </p:sp>
    </p:spTree>
    <p:extLst>
      <p:ext uri="{BB962C8B-B14F-4D97-AF65-F5344CB8AC3E}">
        <p14:creationId xmlns:p14="http://schemas.microsoft.com/office/powerpoint/2010/main" val="22711316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906763" y="48300"/>
            <a:ext cx="5257955" cy="5741186"/>
          </a:xfrm>
          <a:prstGeom prst="rect">
            <a:avLst/>
          </a:prstGeom>
        </p:spPr>
      </p:pic>
      <p:sp>
        <p:nvSpPr>
          <p:cNvPr id="4" name="Rectangle 3"/>
          <p:cNvSpPr/>
          <p:nvPr userDrawn="1"/>
        </p:nvSpPr>
        <p:spPr>
          <a:xfrm>
            <a:off x="320" y="1772816"/>
            <a:ext cx="5291760" cy="5083668"/>
          </a:xfrm>
          <a:prstGeom prst="rect">
            <a:avLst/>
          </a:prstGeom>
          <a:solidFill>
            <a:srgbClr val="808080"/>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userDrawn="1"/>
        </p:nvSpPr>
        <p:spPr>
          <a:xfrm>
            <a:off x="-11721" y="3081516"/>
            <a:ext cx="5303801" cy="769441"/>
          </a:xfrm>
          <a:prstGeom prst="rect">
            <a:avLst/>
          </a:prstGeom>
          <a:noFill/>
        </p:spPr>
        <p:txBody>
          <a:bodyPr wrap="square" rtlCol="0">
            <a:spAutoFit/>
          </a:bodyPr>
          <a:lstStyle/>
          <a:p>
            <a:r>
              <a:rPr lang="en-AU" sz="4400" b="1" dirty="0" smtClean="0">
                <a:solidFill>
                  <a:schemeClr val="bg1"/>
                </a:solidFill>
                <a:latin typeface="Arial" pitchFamily="34" charset="0"/>
                <a:cs typeface="Arial" pitchFamily="34" charset="0"/>
              </a:rPr>
              <a:t>One</a:t>
            </a:r>
            <a:r>
              <a:rPr lang="en-AU" sz="4400" dirty="0" smtClean="0">
                <a:solidFill>
                  <a:schemeClr val="bg1"/>
                </a:solidFill>
                <a:latin typeface="Arial" pitchFamily="34" charset="0"/>
                <a:cs typeface="Arial" pitchFamily="34" charset="0"/>
              </a:rPr>
              <a:t>Way™ </a:t>
            </a:r>
            <a:r>
              <a:rPr lang="en-AU" sz="4400" dirty="0" smtClean="0">
                <a:solidFill>
                  <a:srgbClr val="6CB33F"/>
                </a:solidFill>
                <a:latin typeface="Arial" pitchFamily="34" charset="0"/>
                <a:cs typeface="Arial" pitchFamily="34" charset="0"/>
              </a:rPr>
              <a:t>Moment</a:t>
            </a:r>
            <a:endParaRPr lang="en-US" sz="4400" dirty="0">
              <a:solidFill>
                <a:srgbClr val="6CB33F"/>
              </a:solidFill>
              <a:latin typeface="Arial" pitchFamily="34" charset="0"/>
              <a:cs typeface="Arial" pitchFamily="34" charset="0"/>
            </a:endParaRPr>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2160" y="116632"/>
            <a:ext cx="3283173" cy="796490"/>
          </a:xfrm>
          <a:prstGeom prst="rect">
            <a:avLst/>
          </a:prstGeom>
        </p:spPr>
      </p:pic>
      <p:sp>
        <p:nvSpPr>
          <p:cNvPr id="11" name="Title 10"/>
          <p:cNvSpPr>
            <a:spLocks noGrp="1"/>
          </p:cNvSpPr>
          <p:nvPr>
            <p:ph type="title" hasCustomPrompt="1"/>
          </p:nvPr>
        </p:nvSpPr>
        <p:spPr>
          <a:xfrm>
            <a:off x="35496" y="4005064"/>
            <a:ext cx="5270739" cy="980377"/>
          </a:xfrm>
          <a:prstGeom prst="rect">
            <a:avLst/>
          </a:prstGeom>
        </p:spPr>
        <p:txBody>
          <a:bodyPr/>
          <a:lstStyle>
            <a:lvl1pPr algn="l">
              <a:defRPr baseline="0">
                <a:solidFill>
                  <a:schemeClr val="bg1"/>
                </a:solidFill>
              </a:defRPr>
            </a:lvl1pPr>
          </a:lstStyle>
          <a:p>
            <a:r>
              <a:rPr lang="en-AU" dirty="0" smtClean="0"/>
              <a:t>Topic Name</a:t>
            </a:r>
            <a:endParaRPr lang="en-US" dirty="0"/>
          </a:p>
        </p:txBody>
      </p:sp>
    </p:spTree>
    <p:extLst>
      <p:ext uri="{BB962C8B-B14F-4D97-AF65-F5344CB8AC3E}">
        <p14:creationId xmlns:p14="http://schemas.microsoft.com/office/powerpoint/2010/main" val="35565455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6.jpeg"/><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theme" Target="../theme/theme2.xml"/><Relationship Id="rId5" Type="http://schemas.openxmlformats.org/officeDocument/2006/relationships/slideLayout" Target="../slideLayouts/slideLayout8.xml"/><Relationship Id="rId4"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99715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59132439"/>
      </p:ext>
    </p:extLst>
  </p:cSld>
  <p:clrMap bg1="lt1" tx1="dk1" bg2="lt2" tx2="dk2" accent1="accent1" accent2="accent2" accent3="accent3" accent4="accent4" accent5="accent5" accent6="accent6" hlink="hlink" folHlink="folHlink"/>
  <p:sldLayoutIdLst>
    <p:sldLayoutId id="2147483673" r:id="rId1"/>
    <p:sldLayoutId id="2147483726" r:id="rId2"/>
    <p:sldLayoutId id="2147483685" r:id="rId3"/>
  </p:sldLayoutIdLst>
  <p:timing>
    <p:tnLst>
      <p:par>
        <p:cTn id="1" dur="indefinite" restart="never" nodeType="tmRoot"/>
      </p:par>
    </p:tnLst>
  </p:timing>
  <p:txStyles>
    <p:titleStyle>
      <a:lvl1pPr algn="l" defTabSz="914400" rtl="0" eaLnBrk="1" latinLnBrk="0" hangingPunct="1">
        <a:spcBef>
          <a:spcPct val="0"/>
        </a:spcBef>
        <a:buNone/>
        <a:defRPr sz="4400" kern="1200">
          <a:solidFill>
            <a:srgbClr val="808080"/>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smtClean="0"/>
          </a:p>
        </p:txBody>
      </p:sp>
      <p:pic>
        <p:nvPicPr>
          <p:cNvPr id="6" name="Picture 5"/>
          <p:cNvPicPr>
            <a:picLocks noChangeAspect="1"/>
          </p:cNvPicPr>
          <p:nvPr/>
        </p:nvPicPr>
        <p:blipFill rotWithShape="1">
          <a:blip r:embed="rId7" cstate="print">
            <a:extLst>
              <a:ext uri="{28A0092B-C50C-407E-A947-70E740481C1C}">
                <a14:useLocalDpi xmlns:a14="http://schemas.microsoft.com/office/drawing/2010/main" val="0"/>
              </a:ext>
            </a:extLst>
          </a:blip>
          <a:srcRect t="14438"/>
          <a:stretch/>
        </p:blipFill>
        <p:spPr>
          <a:xfrm>
            <a:off x="0" y="44624"/>
            <a:ext cx="9144000" cy="592683"/>
          </a:xfrm>
          <a:prstGeom prst="rect">
            <a:avLst/>
          </a:prstGeom>
        </p:spPr>
      </p:pic>
      <p:sp>
        <p:nvSpPr>
          <p:cNvPr id="2" name="Title Placeholder 1"/>
          <p:cNvSpPr>
            <a:spLocks noGrp="1"/>
          </p:cNvSpPr>
          <p:nvPr>
            <p:ph type="title"/>
          </p:nvPr>
        </p:nvSpPr>
        <p:spPr>
          <a:xfrm>
            <a:off x="457200" y="0"/>
            <a:ext cx="8229600" cy="637307"/>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1135797194"/>
      </p:ext>
    </p:extLst>
  </p:cSld>
  <p:clrMap bg1="lt1" tx1="dk1" bg2="lt2" tx2="dk2" accent1="accent1" accent2="accent2" accent3="accent3" accent4="accent4" accent5="accent5" accent6="accent6" hlink="hlink" folHlink="folHlink"/>
  <p:sldLayoutIdLst>
    <p:sldLayoutId id="2147483650" r:id="rId1"/>
    <p:sldLayoutId id="2147483652" r:id="rId2"/>
    <p:sldLayoutId id="2147483660" r:id="rId3"/>
    <p:sldLayoutId id="2147483661" r:id="rId4"/>
    <p:sldLayoutId id="2147483672" r:id="rId5"/>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hf hdr="0" dt="0"/>
  <p:txStyles>
    <p:titleStyle>
      <a:lvl1pPr algn="l" defTabSz="914400" rtl="0" eaLnBrk="1" latinLnBrk="0" hangingPunct="1">
        <a:spcBef>
          <a:spcPct val="0"/>
        </a:spcBef>
        <a:buNone/>
        <a:defRPr sz="3000" kern="1200">
          <a:solidFill>
            <a:schemeClr val="bg1"/>
          </a:solidFill>
          <a:latin typeface="Arial" pitchFamily="34" charset="0"/>
          <a:ea typeface="+mj-ea"/>
          <a:cs typeface="Arial" pitchFamily="34" charset="0"/>
        </a:defRPr>
      </a:lvl1pPr>
    </p:titleStyle>
    <p:bodyStyle>
      <a:lvl1pPr marL="342900" marR="0" indent="-342900" algn="l" defTabSz="914400" rtl="0" eaLnBrk="1" fontAlgn="base" latinLnBrk="0" hangingPunct="1">
        <a:lnSpc>
          <a:spcPct val="100000"/>
        </a:lnSpc>
        <a:spcBef>
          <a:spcPct val="20000"/>
        </a:spcBef>
        <a:spcAft>
          <a:spcPct val="0"/>
        </a:spcAft>
        <a:buClr>
          <a:srgbClr val="969696"/>
        </a:buClr>
        <a:buSzPct val="80000"/>
        <a:buFont typeface="Wingdings 3" pitchFamily="18" charset="2"/>
        <a:buChar char="u"/>
        <a:tabLst/>
        <a:defRPr sz="2400" kern="1200">
          <a:solidFill>
            <a:schemeClr val="tx1"/>
          </a:solidFill>
          <a:latin typeface="+mn-lt"/>
          <a:ea typeface="+mn-ea"/>
          <a:cs typeface="+mn-cs"/>
        </a:defRPr>
      </a:lvl1pPr>
      <a:lvl2pPr marL="742950" marR="0" indent="-285750" algn="l" defTabSz="914400" rtl="0" eaLnBrk="1" fontAlgn="base" latinLnBrk="0" hangingPunct="1">
        <a:lnSpc>
          <a:spcPct val="100000"/>
        </a:lnSpc>
        <a:spcBef>
          <a:spcPct val="20000"/>
        </a:spcBef>
        <a:spcAft>
          <a:spcPct val="0"/>
        </a:spcAft>
        <a:buClr>
          <a:srgbClr val="FF1100"/>
        </a:buClr>
        <a:buSzTx/>
        <a:buFont typeface="Wingdings" pitchFamily="2" charset="2"/>
        <a:buChar char="§"/>
        <a:tabLst/>
        <a:defRPr sz="2000" kern="1200">
          <a:solidFill>
            <a:schemeClr val="tx1"/>
          </a:solidFill>
          <a:latin typeface="+mn-lt"/>
          <a:ea typeface="+mn-ea"/>
          <a:cs typeface="+mn-cs"/>
        </a:defRPr>
      </a:lvl2pPr>
      <a:lvl3pPr marL="1143000" marR="0" indent="-228600" algn="l" defTabSz="914400" rtl="0" eaLnBrk="1" fontAlgn="base" latinLnBrk="0" hangingPunct="1">
        <a:lnSpc>
          <a:spcPct val="100000"/>
        </a:lnSpc>
        <a:spcBef>
          <a:spcPct val="20000"/>
        </a:spcBef>
        <a:spcAft>
          <a:spcPct val="0"/>
        </a:spcAft>
        <a:buClr>
          <a:srgbClr val="000000"/>
        </a:buClr>
        <a:buSzTx/>
        <a:buFont typeface="Wingdings" pitchFamily="2" charset="2"/>
        <a:buChar char="§"/>
        <a:tabLst/>
        <a:defRPr sz="1800" kern="1200">
          <a:solidFill>
            <a:schemeClr val="tx1"/>
          </a:solidFill>
          <a:latin typeface="+mn-lt"/>
          <a:ea typeface="+mn-ea"/>
          <a:cs typeface="+mn-cs"/>
        </a:defRPr>
      </a:lvl3pPr>
      <a:lvl4pPr marL="1600200" marR="0" indent="-228600" algn="l" defTabSz="914400" rtl="0" eaLnBrk="1" fontAlgn="base" latinLnBrk="0" hangingPunct="1">
        <a:lnSpc>
          <a:spcPct val="100000"/>
        </a:lnSpc>
        <a:spcBef>
          <a:spcPct val="20000"/>
        </a:spcBef>
        <a:spcAft>
          <a:spcPct val="0"/>
        </a:spcAft>
        <a:buClr>
          <a:srgbClr val="969696"/>
        </a:buClr>
        <a:buSzPct val="80000"/>
        <a:buFont typeface="Wingdings" pitchFamily="2" charset="2"/>
        <a:buChar char="§"/>
        <a:tabLst/>
        <a:defRPr sz="1800" kern="1200">
          <a:solidFill>
            <a:schemeClr val="tx1"/>
          </a:solidFill>
          <a:latin typeface="+mn-lt"/>
          <a:ea typeface="+mn-ea"/>
          <a:cs typeface="+mn-cs"/>
        </a:defRPr>
      </a:lvl4pPr>
      <a:lvl5pPr marL="2057400" marR="0" indent="-228600" algn="l" defTabSz="914400" rtl="0" eaLnBrk="1" fontAlgn="base" latinLnBrk="0" hangingPunct="1">
        <a:lnSpc>
          <a:spcPct val="100000"/>
        </a:lnSpc>
        <a:spcBef>
          <a:spcPct val="20000"/>
        </a:spcBef>
        <a:spcAft>
          <a:spcPct val="0"/>
        </a:spcAft>
        <a:buClr>
          <a:srgbClr val="000000"/>
        </a:buClr>
        <a:buSzPct val="80000"/>
        <a:buFont typeface="Arial" charset="0"/>
        <a:buChar char="−"/>
        <a:tabLst/>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smtClean="0"/>
          </a:p>
        </p:txBody>
      </p:sp>
    </p:spTree>
    <p:extLst>
      <p:ext uri="{BB962C8B-B14F-4D97-AF65-F5344CB8AC3E}">
        <p14:creationId xmlns:p14="http://schemas.microsoft.com/office/powerpoint/2010/main" val="4259634207"/>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1" r:id="rId3"/>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bg1">
              <a:lumMod val="50000"/>
            </a:schemeClr>
          </a:solidFill>
          <a:latin typeface="Arial" pitchFamily="34" charset="0"/>
          <a:ea typeface="+mj-ea"/>
          <a:cs typeface="Arial" pitchFamily="34" charset="0"/>
        </a:defRPr>
      </a:lvl1pPr>
    </p:titleStyle>
    <p:bodyStyle>
      <a:lvl1pPr marL="342900" marR="0" indent="-342900" algn="l" defTabSz="914400" rtl="0" eaLnBrk="1" fontAlgn="base" latinLnBrk="0" hangingPunct="1">
        <a:lnSpc>
          <a:spcPct val="100000"/>
        </a:lnSpc>
        <a:spcBef>
          <a:spcPct val="20000"/>
        </a:spcBef>
        <a:spcAft>
          <a:spcPct val="0"/>
        </a:spcAft>
        <a:buClr>
          <a:srgbClr val="969696"/>
        </a:buClr>
        <a:buSzPct val="80000"/>
        <a:buFont typeface="Wingdings 3" pitchFamily="18" charset="2"/>
        <a:buChar char="u"/>
        <a:tabLst/>
        <a:defRPr sz="2400" kern="1200">
          <a:solidFill>
            <a:schemeClr val="tx1"/>
          </a:solidFill>
          <a:latin typeface="+mn-lt"/>
          <a:ea typeface="+mn-ea"/>
          <a:cs typeface="+mn-cs"/>
        </a:defRPr>
      </a:lvl1pPr>
      <a:lvl2pPr marL="742950" marR="0" indent="-285750" algn="l" defTabSz="914400" rtl="0" eaLnBrk="1" fontAlgn="base" latinLnBrk="0" hangingPunct="1">
        <a:lnSpc>
          <a:spcPct val="100000"/>
        </a:lnSpc>
        <a:spcBef>
          <a:spcPct val="20000"/>
        </a:spcBef>
        <a:spcAft>
          <a:spcPct val="0"/>
        </a:spcAft>
        <a:buClr>
          <a:srgbClr val="FF1100"/>
        </a:buClr>
        <a:buSzTx/>
        <a:buFont typeface="Wingdings" pitchFamily="2" charset="2"/>
        <a:buChar char="§"/>
        <a:tabLst/>
        <a:defRPr sz="2000" kern="1200">
          <a:solidFill>
            <a:schemeClr val="tx1"/>
          </a:solidFill>
          <a:latin typeface="+mn-lt"/>
          <a:ea typeface="+mn-ea"/>
          <a:cs typeface="+mn-cs"/>
        </a:defRPr>
      </a:lvl2pPr>
      <a:lvl3pPr marL="1143000" marR="0" indent="-228600" algn="l" defTabSz="914400" rtl="0" eaLnBrk="1" fontAlgn="base" latinLnBrk="0" hangingPunct="1">
        <a:lnSpc>
          <a:spcPct val="100000"/>
        </a:lnSpc>
        <a:spcBef>
          <a:spcPct val="20000"/>
        </a:spcBef>
        <a:spcAft>
          <a:spcPct val="0"/>
        </a:spcAft>
        <a:buClr>
          <a:srgbClr val="000000"/>
        </a:buClr>
        <a:buSzTx/>
        <a:buFont typeface="Wingdings" pitchFamily="2" charset="2"/>
        <a:buChar char="§"/>
        <a:tabLst/>
        <a:defRPr sz="1800" kern="1200">
          <a:solidFill>
            <a:schemeClr val="tx1"/>
          </a:solidFill>
          <a:latin typeface="+mn-lt"/>
          <a:ea typeface="+mn-ea"/>
          <a:cs typeface="+mn-cs"/>
        </a:defRPr>
      </a:lvl3pPr>
      <a:lvl4pPr marL="1600200" marR="0" indent="-228600" algn="l" defTabSz="914400" rtl="0" eaLnBrk="1" fontAlgn="base" latinLnBrk="0" hangingPunct="1">
        <a:lnSpc>
          <a:spcPct val="100000"/>
        </a:lnSpc>
        <a:spcBef>
          <a:spcPct val="20000"/>
        </a:spcBef>
        <a:spcAft>
          <a:spcPct val="0"/>
        </a:spcAft>
        <a:buClr>
          <a:srgbClr val="969696"/>
        </a:buClr>
        <a:buSzPct val="80000"/>
        <a:buFont typeface="Wingdings" pitchFamily="2" charset="2"/>
        <a:buChar char="§"/>
        <a:tabLst/>
        <a:defRPr sz="1800" kern="1200">
          <a:solidFill>
            <a:schemeClr val="tx1"/>
          </a:solidFill>
          <a:latin typeface="+mn-lt"/>
          <a:ea typeface="+mn-ea"/>
          <a:cs typeface="+mn-cs"/>
        </a:defRPr>
      </a:lvl4pPr>
      <a:lvl5pPr marL="2057400" marR="0" indent="-228600" algn="l" defTabSz="914400" rtl="0" eaLnBrk="1" fontAlgn="base" latinLnBrk="0" hangingPunct="1">
        <a:lnSpc>
          <a:spcPct val="100000"/>
        </a:lnSpc>
        <a:spcBef>
          <a:spcPct val="20000"/>
        </a:spcBef>
        <a:spcAft>
          <a:spcPct val="0"/>
        </a:spcAft>
        <a:buClr>
          <a:srgbClr val="000000"/>
        </a:buClr>
        <a:buSzPct val="80000"/>
        <a:buFont typeface="Arial" charset="0"/>
        <a:buChar char="−"/>
        <a:tabLst/>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29.png"/><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95536" y="0"/>
            <a:ext cx="8229600" cy="637307"/>
          </a:xfrm>
        </p:spPr>
        <p:txBody>
          <a:bodyPr/>
          <a:lstStyle/>
          <a:p>
            <a:r>
              <a:rPr lang="en-US" sz="2800" dirty="0" smtClean="0"/>
              <a:t>2017 On the Ball Initiative</a:t>
            </a:r>
            <a:endParaRPr lang="en-US" dirty="0"/>
          </a:p>
        </p:txBody>
      </p:sp>
      <p:pic>
        <p:nvPicPr>
          <p:cNvPr id="2050" name="Picture 2" descr="M:\ISCPetrochemical\H S E\STOS ISC\02 Review and Plan\3. HSE Management Plans\2017\On the Ball Campaign\5. Images &amp; Logos\On the ball logo.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75656" y="4864220"/>
            <a:ext cx="1355060" cy="129614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79512" y="1196752"/>
            <a:ext cx="4320480" cy="3693319"/>
          </a:xfrm>
          <a:prstGeom prst="rect">
            <a:avLst/>
          </a:prstGeom>
        </p:spPr>
        <p:txBody>
          <a:bodyPr wrap="square">
            <a:spAutoFit/>
          </a:bodyPr>
          <a:lstStyle/>
          <a:p>
            <a:endParaRPr lang="en-GB" i="1" dirty="0" smtClean="0"/>
          </a:p>
          <a:p>
            <a:r>
              <a:rPr lang="en-GB" i="1" dirty="0" smtClean="0"/>
              <a:t>On </a:t>
            </a:r>
            <a:r>
              <a:rPr lang="en-GB" i="1" dirty="0"/>
              <a:t>the Ball </a:t>
            </a:r>
            <a:r>
              <a:rPr lang="en-GB" dirty="0"/>
              <a:t>is a collaborative </a:t>
            </a:r>
            <a:r>
              <a:rPr lang="en-GB" dirty="0" smtClean="0"/>
              <a:t>HSE </a:t>
            </a:r>
            <a:r>
              <a:rPr lang="en-GB" dirty="0"/>
              <a:t>initiative </a:t>
            </a:r>
            <a:r>
              <a:rPr lang="en-GB" dirty="0" smtClean="0"/>
              <a:t>designed </a:t>
            </a:r>
            <a:r>
              <a:rPr lang="en-GB" dirty="0"/>
              <a:t>to refresh and re-energise </a:t>
            </a:r>
            <a:r>
              <a:rPr lang="en-GB" dirty="0" smtClean="0"/>
              <a:t>HSE </a:t>
            </a:r>
            <a:r>
              <a:rPr lang="en-GB" dirty="0" smtClean="0"/>
              <a:t>, </a:t>
            </a:r>
            <a:r>
              <a:rPr lang="en-GB" dirty="0"/>
              <a:t>with the ultimate goal of achieving </a:t>
            </a:r>
            <a:r>
              <a:rPr lang="en-GB" dirty="0" smtClean="0"/>
              <a:t>goal zero.</a:t>
            </a:r>
          </a:p>
          <a:p>
            <a:endParaRPr lang="en-GB" dirty="0"/>
          </a:p>
          <a:p>
            <a:r>
              <a:rPr lang="en-GB" i="1" dirty="0" smtClean="0"/>
              <a:t>On the Ball </a:t>
            </a:r>
            <a:r>
              <a:rPr lang="en-GB" dirty="0" smtClean="0"/>
              <a:t>provides the key framework</a:t>
            </a:r>
          </a:p>
          <a:p>
            <a:r>
              <a:rPr lang="en-GB" dirty="0" smtClean="0"/>
              <a:t>for WorleyParsons HSE team to promote and drive HSE strategy improving the current mature HSE culture, behaviour and expectations. </a:t>
            </a:r>
          </a:p>
          <a:p>
            <a:endParaRPr lang="en-GB" dirty="0"/>
          </a:p>
          <a:p>
            <a:endParaRPr lang="en-GB" i="1" dirty="0" smtClean="0"/>
          </a:p>
        </p:txBody>
      </p:sp>
      <p:pic>
        <p:nvPicPr>
          <p:cNvPr id="2"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1724" t="5675" r="31823" b="11724"/>
          <a:stretch/>
        </p:blipFill>
        <p:spPr bwMode="auto">
          <a:xfrm>
            <a:off x="4716016" y="1052736"/>
            <a:ext cx="3698379" cy="52377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205380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2800" dirty="0" smtClean="0"/>
              <a:t>On the Ball Focus Areas</a:t>
            </a:r>
            <a:endParaRPr lang="en-US" sz="2800" dirty="0"/>
          </a:p>
        </p:txBody>
      </p:sp>
      <p:sp>
        <p:nvSpPr>
          <p:cNvPr id="5" name="Rectangle 4"/>
          <p:cNvSpPr/>
          <p:nvPr/>
        </p:nvSpPr>
        <p:spPr>
          <a:xfrm>
            <a:off x="179512" y="764705"/>
            <a:ext cx="8784976" cy="2862322"/>
          </a:xfrm>
          <a:prstGeom prst="rect">
            <a:avLst/>
          </a:prstGeom>
        </p:spPr>
        <p:txBody>
          <a:bodyPr wrap="square">
            <a:spAutoFit/>
          </a:bodyPr>
          <a:lstStyle/>
          <a:p>
            <a:r>
              <a:rPr lang="en-NZ" i="1" dirty="0" smtClean="0"/>
              <a:t>On the Ball </a:t>
            </a:r>
            <a:r>
              <a:rPr lang="en-NZ" dirty="0" smtClean="0"/>
              <a:t>targets 7 focus areas across health, safety, security and the environment which have associated improvements; these along with their measures of success are directly linked to the On the Ball HSE Deliverables.  </a:t>
            </a:r>
            <a:endParaRPr lang="en-NZ" dirty="0"/>
          </a:p>
          <a:p>
            <a:endParaRPr lang="en-NZ" i="1" dirty="0" smtClean="0"/>
          </a:p>
          <a:p>
            <a:r>
              <a:rPr lang="en-NZ" b="1" i="1" dirty="0" smtClean="0"/>
              <a:t>On </a:t>
            </a:r>
            <a:r>
              <a:rPr lang="en-NZ" b="1" i="1" dirty="0"/>
              <a:t>the Ball </a:t>
            </a:r>
            <a:r>
              <a:rPr lang="en-NZ" b="1" dirty="0" smtClean="0"/>
              <a:t>Focus Areas:</a:t>
            </a:r>
          </a:p>
          <a:p>
            <a:endParaRPr lang="en-NZ" dirty="0"/>
          </a:p>
          <a:p>
            <a:endParaRPr lang="en-NZ" dirty="0" smtClean="0"/>
          </a:p>
          <a:p>
            <a:endParaRPr lang="en-NZ" dirty="0"/>
          </a:p>
          <a:p>
            <a:r>
              <a:rPr lang="en-NZ" dirty="0" smtClean="0"/>
              <a:t>	</a:t>
            </a:r>
          </a:p>
          <a:p>
            <a:endParaRPr lang="en-US" dirty="0"/>
          </a:p>
        </p:txBody>
      </p:sp>
      <p:pic>
        <p:nvPicPr>
          <p:cNvPr id="11" name="Picture 2" descr="M:\ISCPetrochemical\H S E\STOS ISC\02 Review and Plan\3. HSE Management Plans\2017\On the Ball Campaign\5. Images &amp; Logos\On the ball logo.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23776" y="5968824"/>
            <a:ext cx="414046" cy="39604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Table 8"/>
          <p:cNvGraphicFramePr>
            <a:graphicFrameLocks noGrp="1"/>
          </p:cNvGraphicFramePr>
          <p:nvPr>
            <p:extLst>
              <p:ext uri="{D42A27DB-BD31-4B8C-83A1-F6EECF244321}">
                <p14:modId xmlns:p14="http://schemas.microsoft.com/office/powerpoint/2010/main" val="1300669070"/>
              </p:ext>
            </p:extLst>
          </p:nvPr>
        </p:nvGraphicFramePr>
        <p:xfrm>
          <a:off x="179512" y="2541997"/>
          <a:ext cx="5712296" cy="3426827"/>
        </p:xfrm>
        <a:graphic>
          <a:graphicData uri="http://schemas.openxmlformats.org/drawingml/2006/table">
            <a:tbl>
              <a:tblPr firstRow="1" bandRow="1">
                <a:tableStyleId>{2D5ABB26-0587-4C30-8999-92F81FD0307C}</a:tableStyleId>
              </a:tblPr>
              <a:tblGrid>
                <a:gridCol w="696930"/>
                <a:gridCol w="5015366"/>
              </a:tblGrid>
              <a:tr h="269666">
                <a:tc>
                  <a:txBody>
                    <a:bodyPr/>
                    <a:lstStyle/>
                    <a:p>
                      <a:endParaRPr lang="en-US" dirty="0"/>
                    </a:p>
                  </a:txBody>
                  <a:tcPr/>
                </a:tc>
                <a:tc>
                  <a:txBody>
                    <a:bodyPr/>
                    <a:lstStyle/>
                    <a:p>
                      <a:r>
                        <a:rPr lang="en-US" dirty="0" smtClean="0"/>
                        <a:t>Site HSSE</a:t>
                      </a:r>
                      <a:r>
                        <a:rPr lang="en-US" baseline="0" dirty="0" smtClean="0"/>
                        <a:t> Committees</a:t>
                      </a:r>
                    </a:p>
                  </a:txBody>
                  <a:tcPr/>
                </a:tc>
              </a:tr>
              <a:tr h="485689">
                <a:tc>
                  <a:txBody>
                    <a:bodyPr/>
                    <a:lstStyle/>
                    <a:p>
                      <a:endParaRPr lang="en-US" dirty="0"/>
                    </a:p>
                  </a:txBody>
                  <a:tcPr/>
                </a:tc>
                <a:tc>
                  <a:txBody>
                    <a:bodyPr/>
                    <a:lstStyle/>
                    <a:p>
                      <a:r>
                        <a:rPr lang="en-US" dirty="0" smtClean="0"/>
                        <a:t>Contractor</a:t>
                      </a:r>
                      <a:r>
                        <a:rPr lang="en-US" baseline="0" dirty="0" smtClean="0"/>
                        <a:t> organisations HSE visibility</a:t>
                      </a:r>
                    </a:p>
                  </a:txBody>
                  <a:tcPr/>
                </a:tc>
              </a:tr>
              <a:tr h="485689">
                <a:tc>
                  <a:txBody>
                    <a:bodyPr/>
                    <a:lstStyle/>
                    <a:p>
                      <a:endParaRPr lang="en-US" dirty="0"/>
                    </a:p>
                  </a:txBody>
                  <a:tcPr/>
                </a:tc>
                <a:tc>
                  <a:txBody>
                    <a:bodyPr/>
                    <a:lstStyle/>
                    <a:p>
                      <a:r>
                        <a:rPr lang="en-US" dirty="0" smtClean="0"/>
                        <a:t>Toolbox talks</a:t>
                      </a:r>
                    </a:p>
                  </a:txBody>
                  <a:tcPr/>
                </a:tc>
              </a:tr>
              <a:tr h="485689">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HSE Monthly themes</a:t>
                      </a:r>
                    </a:p>
                  </a:txBody>
                  <a:tcPr/>
                </a:tc>
              </a:tr>
              <a:tr h="485689">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Family/Personal</a:t>
                      </a:r>
                      <a:r>
                        <a:rPr lang="en-US" baseline="0" dirty="0" smtClean="0"/>
                        <a:t> element</a:t>
                      </a:r>
                      <a:endParaRPr lang="en-US" dirty="0" smtClean="0"/>
                    </a:p>
                  </a:txBody>
                  <a:tcPr/>
                </a:tc>
              </a:tr>
              <a:tr h="485689">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Social</a:t>
                      </a:r>
                      <a:r>
                        <a:rPr lang="en-US" baseline="0" dirty="0" smtClean="0"/>
                        <a:t> media</a:t>
                      </a:r>
                      <a:endParaRPr lang="en-US" dirty="0" smtClean="0"/>
                    </a:p>
                  </a:txBody>
                  <a:tcPr/>
                </a:tc>
              </a:tr>
              <a:tr h="632622">
                <a:tc>
                  <a:txBody>
                    <a:bodyPr/>
                    <a:lstStyle/>
                    <a:p>
                      <a:endParaRPr lang="en-US" dirty="0"/>
                    </a:p>
                  </a:txBody>
                  <a:tcPr/>
                </a:tc>
                <a:tc>
                  <a:txBody>
                    <a:bodyPr/>
                    <a:lstStyle/>
                    <a:p>
                      <a:r>
                        <a:rPr lang="en-US" i="1" baseline="0" dirty="0" smtClean="0"/>
                        <a:t>On the Ball </a:t>
                      </a:r>
                      <a:r>
                        <a:rPr lang="en-US" i="0" baseline="0" dirty="0" smtClean="0"/>
                        <a:t>new</a:t>
                      </a:r>
                      <a:r>
                        <a:rPr lang="en-US" baseline="0" dirty="0" smtClean="0"/>
                        <a:t>sletters and updates</a:t>
                      </a:r>
                    </a:p>
                  </a:txBody>
                  <a:tcPr/>
                </a:tc>
              </a:tr>
            </a:tbl>
          </a:graphicData>
        </a:graphic>
      </p:graphicFrame>
      <p:pic>
        <p:nvPicPr>
          <p:cNvPr id="15" name="Picture 2" descr="M:\ISCPetrochemical\H S E\STOS ISC\02 Review and Plan\3. HSE Management Plans\2017\On the Ball Campaign\5. Images &amp; Logos\On the ball logo.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528" y="2489727"/>
            <a:ext cx="414046" cy="39604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2948640"/>
            <a:ext cx="4143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9470" y="3428589"/>
            <a:ext cx="4143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1829" y="3927114"/>
            <a:ext cx="4143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2" descr="M:\ISCPetrochemical\H S E\STOS ISC\02 Review and Plan\3. HSE Management Plans\2017\On the Ball Campaign\5. Images &amp; Logos\On the ball logo.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1829" y="5339460"/>
            <a:ext cx="414046" cy="396044"/>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M:\ISCPetrochemical\H S E\STOS ISC\02 Review and Plan\3. HSE Management Plans\2017\On the Ball Campaign\5. Images &amp; Logos\On the ball logo.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528" y="4874966"/>
            <a:ext cx="414046" cy="396044"/>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M:\ISCPetrochemical\H S E\STOS ISC\02 Review and Plan\3. HSE Management Plans\2017\On the Ball Campaign\5. Images &amp; Logos\On the ball logo.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3039" y="4416463"/>
            <a:ext cx="414046" cy="396044"/>
          </a:xfrm>
          <a:prstGeom prst="rect">
            <a:avLst/>
          </a:prstGeom>
          <a:noFill/>
          <a:extLst>
            <a:ext uri="{909E8E84-426E-40DD-AFC4-6F175D3DCCD1}">
              <a14:hiddenFill xmlns:a14="http://schemas.microsoft.com/office/drawing/2010/main">
                <a:solidFill>
                  <a:srgbClr val="FFFFFF"/>
                </a:solidFill>
              </a14:hiddenFill>
            </a:ext>
          </a:extLst>
        </p:spPr>
      </p:pic>
      <p:sp>
        <p:nvSpPr>
          <p:cNvPr id="2" name="Oval 1"/>
          <p:cNvSpPr/>
          <p:nvPr/>
        </p:nvSpPr>
        <p:spPr>
          <a:xfrm>
            <a:off x="1590084" y="5942058"/>
            <a:ext cx="447738" cy="422810"/>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80112" y="2156257"/>
            <a:ext cx="2768600" cy="3938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34350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prstGeom prst="rect">
            <a:avLst/>
          </a:prstGeom>
        </p:spPr>
        <p:txBody>
          <a:bodyPr>
            <a:noAutofit/>
          </a:bodyPr>
          <a:lstStyle/>
          <a:p>
            <a:r>
              <a:rPr lang="en-US" sz="2800" dirty="0" smtClean="0"/>
              <a:t>On the Ball Collaboration</a:t>
            </a:r>
            <a:endParaRPr lang="en-US" sz="2800" dirty="0"/>
          </a:p>
        </p:txBody>
      </p:sp>
      <p:sp>
        <p:nvSpPr>
          <p:cNvPr id="2" name="TextBox 1"/>
          <p:cNvSpPr txBox="1"/>
          <p:nvPr/>
        </p:nvSpPr>
        <p:spPr>
          <a:xfrm>
            <a:off x="6012160" y="3879428"/>
            <a:ext cx="2376264" cy="2088232"/>
          </a:xfrm>
          <a:prstGeom prst="rect">
            <a:avLst/>
          </a:prstGeom>
        </p:spPr>
        <p:txBody>
          <a:bodyPr vert="horz" wrap="square" lIns="91440" tIns="45720" rIns="91440" bIns="45720" rtlCol="0" anchor="ctr">
            <a:normAutofit/>
          </a:bodyPr>
          <a:lstStyle/>
          <a:p>
            <a:endParaRPr lang="en-US" dirty="0" smtClean="0"/>
          </a:p>
        </p:txBody>
      </p:sp>
      <p:sp>
        <p:nvSpPr>
          <p:cNvPr id="8" name="TextBox 7"/>
          <p:cNvSpPr txBox="1"/>
          <p:nvPr/>
        </p:nvSpPr>
        <p:spPr>
          <a:xfrm>
            <a:off x="4788024" y="1709204"/>
            <a:ext cx="3600400" cy="3265631"/>
          </a:xfrm>
          <a:prstGeom prst="rect">
            <a:avLst/>
          </a:prstGeom>
        </p:spPr>
        <p:txBody>
          <a:bodyPr vert="horz" wrap="square" lIns="91440" tIns="45720" rIns="91440" bIns="45720" rtlCol="0" anchor="ctr">
            <a:normAutofit/>
          </a:bodyPr>
          <a:lstStyle/>
          <a:p>
            <a:r>
              <a:rPr lang="en-GB" sz="1900" dirty="0"/>
              <a:t>The </a:t>
            </a:r>
            <a:r>
              <a:rPr lang="en-GB" sz="1900" i="1" dirty="0"/>
              <a:t>On the Ball </a:t>
            </a:r>
            <a:r>
              <a:rPr lang="en-GB" sz="1900" dirty="0"/>
              <a:t>initiative </a:t>
            </a:r>
            <a:r>
              <a:rPr lang="en-GB" sz="1900" dirty="0" smtClean="0"/>
              <a:t>ensures </a:t>
            </a:r>
            <a:r>
              <a:rPr lang="en-GB" sz="1900" dirty="0"/>
              <a:t>a ‘bottom up’ and ‘top down’ approach is established and implemented taking input from all aspects of the workforce.  The tiered approach seeks input from field staff in the first instance.</a:t>
            </a:r>
            <a:endParaRPr lang="en-US" sz="1900" dirty="0"/>
          </a:p>
          <a:p>
            <a:endParaRPr lang="en-US" dirty="0" smtClean="0"/>
          </a:p>
        </p:txBody>
      </p:sp>
      <p:pic>
        <p:nvPicPr>
          <p:cNvPr id="307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31232" t="5674" r="31724" b="11251"/>
          <a:stretch/>
        </p:blipFill>
        <p:spPr bwMode="auto">
          <a:xfrm>
            <a:off x="539552" y="1239978"/>
            <a:ext cx="3544926" cy="49685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81014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Modern Meaningful Communication </a:t>
            </a:r>
            <a:endParaRPr lang="en-US" dirty="0"/>
          </a:p>
        </p:txBody>
      </p:sp>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6404" t="11508" r="38818" b="8887"/>
          <a:stretch/>
        </p:blipFill>
        <p:spPr bwMode="auto">
          <a:xfrm>
            <a:off x="611560" y="882559"/>
            <a:ext cx="3512991" cy="50256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33054" t="13034" r="32266" b="8936"/>
          <a:stretch/>
        </p:blipFill>
        <p:spPr bwMode="auto">
          <a:xfrm>
            <a:off x="4716016" y="934881"/>
            <a:ext cx="3536601" cy="4973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755576" y="6021288"/>
            <a:ext cx="3368975" cy="648072"/>
          </a:xfrm>
          <a:prstGeom prst="rect">
            <a:avLst/>
          </a:prstGeom>
        </p:spPr>
        <p:txBody>
          <a:bodyPr vert="horz" wrap="square" lIns="91440" tIns="45720" rIns="91440" bIns="45720" rtlCol="0" anchor="ctr">
            <a:normAutofit/>
          </a:bodyPr>
          <a:lstStyle/>
          <a:p>
            <a:r>
              <a:rPr lang="en-US" i="1" dirty="0" smtClean="0"/>
              <a:t>On the Ball </a:t>
            </a:r>
            <a:r>
              <a:rPr lang="en-US" dirty="0" smtClean="0"/>
              <a:t>Facebook Page</a:t>
            </a:r>
          </a:p>
        </p:txBody>
      </p:sp>
      <p:sp>
        <p:nvSpPr>
          <p:cNvPr id="8" name="TextBox 7"/>
          <p:cNvSpPr txBox="1"/>
          <p:nvPr/>
        </p:nvSpPr>
        <p:spPr>
          <a:xfrm>
            <a:off x="4726284" y="6063876"/>
            <a:ext cx="3368975" cy="648072"/>
          </a:xfrm>
          <a:prstGeom prst="rect">
            <a:avLst/>
          </a:prstGeom>
        </p:spPr>
        <p:txBody>
          <a:bodyPr vert="horz" wrap="square" lIns="91440" tIns="45720" rIns="91440" bIns="45720" rtlCol="0" anchor="ctr">
            <a:normAutofit/>
          </a:bodyPr>
          <a:lstStyle/>
          <a:p>
            <a:r>
              <a:rPr lang="en-US" dirty="0" smtClean="0"/>
              <a:t>Material includes local content</a:t>
            </a:r>
          </a:p>
        </p:txBody>
      </p:sp>
    </p:spTree>
    <p:extLst>
      <p:ext uri="{BB962C8B-B14F-4D97-AF65-F5344CB8AC3E}">
        <p14:creationId xmlns:p14="http://schemas.microsoft.com/office/powerpoint/2010/main" val="29638978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Presentation">
  <a:themeElements>
    <a:clrScheme name="WorleyParsons">
      <a:dk1>
        <a:srgbClr val="808080"/>
      </a:dk1>
      <a:lt1>
        <a:srgbClr val="FFFFFF"/>
      </a:lt1>
      <a:dk2>
        <a:srgbClr val="FFFFFF"/>
      </a:dk2>
      <a:lt2>
        <a:srgbClr val="FFFFFF"/>
      </a:lt2>
      <a:accent1>
        <a:srgbClr val="DA291C"/>
      </a:accent1>
      <a:accent2>
        <a:srgbClr val="FE5000"/>
      </a:accent2>
      <a:accent3>
        <a:srgbClr val="0085CA"/>
      </a:accent3>
      <a:accent4>
        <a:srgbClr val="236192"/>
      </a:accent4>
      <a:accent5>
        <a:srgbClr val="4A7729"/>
      </a:accent5>
      <a:accent6>
        <a:srgbClr val="64A747"/>
      </a:accent6>
      <a:hlink>
        <a:srgbClr val="DA291C"/>
      </a:hlink>
      <a:folHlink>
        <a:srgbClr val="00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rporate_Red Header">
  <a:themeElements>
    <a:clrScheme name="WorleyParsons">
      <a:dk1>
        <a:srgbClr val="808080"/>
      </a:dk1>
      <a:lt1>
        <a:srgbClr val="FFFFFF"/>
      </a:lt1>
      <a:dk2>
        <a:srgbClr val="FFFFFF"/>
      </a:dk2>
      <a:lt2>
        <a:srgbClr val="FFFFFF"/>
      </a:lt2>
      <a:accent1>
        <a:srgbClr val="F2A900"/>
      </a:accent1>
      <a:accent2>
        <a:srgbClr val="FE5000"/>
      </a:accent2>
      <a:accent3>
        <a:srgbClr val="0085CA"/>
      </a:accent3>
      <a:accent4>
        <a:srgbClr val="236192"/>
      </a:accent4>
      <a:accent5>
        <a:srgbClr val="4A7729"/>
      </a:accent5>
      <a:accent6>
        <a:srgbClr val="64A747"/>
      </a:accent6>
      <a:hlink>
        <a:srgbClr val="DA291C"/>
      </a:hlink>
      <a:folHlink>
        <a:srgbClr val="0000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dirty="0" smtClean="0"/>
        </a:defPPr>
      </a:lstStyle>
    </a:txDef>
  </a:objectDefaults>
  <a:extraClrSchemeLst/>
</a:theme>
</file>

<file path=ppt/theme/theme3.xml><?xml version="1.0" encoding="utf-8"?>
<a:theme xmlns:a="http://schemas.openxmlformats.org/drawingml/2006/main" name="OneWay™ Moment">
  <a:themeElements>
    <a:clrScheme name="WorleyParsons">
      <a:dk1>
        <a:srgbClr val="808080"/>
      </a:dk1>
      <a:lt1>
        <a:srgbClr val="FFFFFF"/>
      </a:lt1>
      <a:dk2>
        <a:srgbClr val="FFFFFF"/>
      </a:dk2>
      <a:lt2>
        <a:srgbClr val="FFFFFF"/>
      </a:lt2>
      <a:accent1>
        <a:srgbClr val="F2A900"/>
      </a:accent1>
      <a:accent2>
        <a:srgbClr val="FE5000"/>
      </a:accent2>
      <a:accent3>
        <a:srgbClr val="0085CA"/>
      </a:accent3>
      <a:accent4>
        <a:srgbClr val="236192"/>
      </a:accent4>
      <a:accent5>
        <a:srgbClr val="4A7729"/>
      </a:accent5>
      <a:accent6>
        <a:srgbClr val="64A747"/>
      </a:accent6>
      <a:hlink>
        <a:srgbClr val="DA291C"/>
      </a:hlink>
      <a:folHlink>
        <a:srgbClr val="0000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dirty="0" smtClean="0"/>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Category xmlns="a43ba07d-aa7a-45ff-8afa-800555996d7e">Corporate</Category>
    <Owner xmlns="a43ba07d-aa7a-45ff-8afa-800555996d7e">
      <UserInfo>
        <DisplayName>McKechnie, Moira (Perth)</DisplayName>
        <AccountId>4194</AccountId>
        <AccountType/>
      </UserInfo>
    </Owner>
    <Revision_x0020_Date xmlns="a43ba07d-aa7a-45ff-8afa-800555996d7e">2013</Revision_x0020_Date>
    <Thumbnail xmlns="a43ba07d-aa7a-45ff-8afa-800555996d7e">
      <Url>https://brandcentral.worleyparsons.com/sites/highres/Picture%20Library/Presentations/Corporate-Red.jpg</Url>
      <Description xsi:nil="true"/>
    </Thumbnail>
    <Purpose xmlns="a43ba07d-aa7a-45ff-8afa-800555996d7e">Template</Purpose>
    <Language xmlns="a43ba07d-aa7a-45ff-8afa-800555996d7e">English</Languag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654CB86548D7A499A677C716ED55DE9" ma:contentTypeVersion="6" ma:contentTypeDescription="Create a new document." ma:contentTypeScope="" ma:versionID="df5175e2da5362a527245a1be8b3cfae">
  <xsd:schema xmlns:xsd="http://www.w3.org/2001/XMLSchema" xmlns:p="http://schemas.microsoft.com/office/2006/metadata/properties" xmlns:ns2="a43ba07d-aa7a-45ff-8afa-800555996d7e" targetNamespace="http://schemas.microsoft.com/office/2006/metadata/properties" ma:root="true" ma:fieldsID="9b938d445ae38523627f9a4af8be6ace" ns2:_="">
    <xsd:import namespace="a43ba07d-aa7a-45ff-8afa-800555996d7e"/>
    <xsd:element name="properties">
      <xsd:complexType>
        <xsd:sequence>
          <xsd:element name="documentManagement">
            <xsd:complexType>
              <xsd:all>
                <xsd:element ref="ns2:Thumbnail" minOccurs="0"/>
                <xsd:element ref="ns2:Purpose" minOccurs="0"/>
                <xsd:element ref="ns2:Category" minOccurs="0"/>
                <xsd:element ref="ns2:Language" minOccurs="0"/>
                <xsd:element ref="ns2:Revision_x0020_Date" minOccurs="0"/>
                <xsd:element ref="ns2:Owner" minOccurs="0"/>
              </xsd:all>
            </xsd:complexType>
          </xsd:element>
        </xsd:sequence>
      </xsd:complexType>
    </xsd:element>
  </xsd:schema>
  <xsd:schema xmlns:xsd="http://www.w3.org/2001/XMLSchema" xmlns:dms="http://schemas.microsoft.com/office/2006/documentManagement/types" targetNamespace="a43ba07d-aa7a-45ff-8afa-800555996d7e" elementFormDefault="qualified">
    <xsd:import namespace="http://schemas.microsoft.com/office/2006/documentManagement/types"/>
    <xsd:element name="Thumbnail" ma:index="2" nillable="true" ma:displayName="Thumbnail" ma:format="Image" ma:internalName="Thumbnail">
      <xsd:complexType>
        <xsd:complexContent>
          <xsd:extension base="dms:URL">
            <xsd:sequence>
              <xsd:element name="Url" type="dms:ValidUrl" minOccurs="0" nillable="true"/>
              <xsd:element name="Description" type="xsd:string" nillable="true"/>
            </xsd:sequence>
          </xsd:extension>
        </xsd:complexContent>
      </xsd:complexType>
    </xsd:element>
    <xsd:element name="Purpose" ma:index="3" nillable="true" ma:displayName="Purpose" ma:default="Corporate Presentation" ma:format="Dropdown" ma:internalName="Purpose">
      <xsd:simpleType>
        <xsd:restriction base="dms:Choice">
          <xsd:enumeration value="Corporate Presentation"/>
          <xsd:enumeration value="Template"/>
        </xsd:restriction>
      </xsd:simpleType>
    </xsd:element>
    <xsd:element name="Category" ma:index="4" nillable="true" ma:displayName="Category" ma:default="Corporate" ma:format="Dropdown" ma:internalName="Category">
      <xsd:simpleType>
        <xsd:union memberTypes="dms:Text">
          <xsd:simpleType>
            <xsd:restriction base="dms:Choice">
              <xsd:enumeration value="Corporate"/>
              <xsd:enumeration value="Consulting"/>
              <xsd:enumeration value="Hydrocarbons"/>
              <xsd:enumeration value="Infrastructure"/>
              <xsd:enumeration value="Infrastructure &amp; Environment"/>
              <xsd:enumeration value="Minerals, Metals &amp; Chemicals"/>
              <xsd:enumeration value="Power"/>
              <xsd:enumeration value="Services"/>
              <xsd:enumeration value="Archive"/>
            </xsd:restriction>
          </xsd:simpleType>
        </xsd:union>
      </xsd:simpleType>
    </xsd:element>
    <xsd:element name="Language" ma:index="5" nillable="true" ma:displayName="Language" ma:default="English" ma:format="Dropdown" ma:internalName="Language">
      <xsd:simpleType>
        <xsd:union memberTypes="dms:Text">
          <xsd:simpleType>
            <xsd:restriction base="dms:Choice">
              <xsd:enumeration value="English"/>
              <xsd:enumeration value="French"/>
              <xsd:enumeration value="Mandarin"/>
              <xsd:enumeration value="Norwegian"/>
              <xsd:enumeration value="Russian"/>
              <xsd:enumeration value="Spanish"/>
            </xsd:restriction>
          </xsd:simpleType>
        </xsd:union>
      </xsd:simpleType>
    </xsd:element>
    <xsd:element name="Revision_x0020_Date" ma:index="6" nillable="true" ma:displayName="Revision Date" ma:internalName="Revision_x0020_Date">
      <xsd:simpleType>
        <xsd:restriction base="dms:Text">
          <xsd:maxLength value="255"/>
        </xsd:restriction>
      </xsd:simpleType>
    </xsd:element>
    <xsd:element name="Owner" ma:index="7" nillable="true" ma:displayName="Owner" ma:list="UserInfo" ma:internalName="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0" ma:displayName="Content Type" ma:readOnly="tru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8F5104B8-525A-4A6D-AE3E-E4BA87518A59}">
  <ds:schemaRefs>
    <ds:schemaRef ds:uri="http://schemas.microsoft.com/sharepoint/v3/contenttype/forms"/>
  </ds:schemaRefs>
</ds:datastoreItem>
</file>

<file path=customXml/itemProps2.xml><?xml version="1.0" encoding="utf-8"?>
<ds:datastoreItem xmlns:ds="http://schemas.openxmlformats.org/officeDocument/2006/customXml" ds:itemID="{0EDF55DA-280E-4635-9E55-A334F63CFEB4}">
  <ds:schemaRefs>
    <ds:schemaRef ds:uri="http://purl.org/dc/terms/"/>
    <ds:schemaRef ds:uri="http://purl.org/dc/dcmitype/"/>
    <ds:schemaRef ds:uri="http://schemas.microsoft.com/office/2006/documentManagement/types"/>
    <ds:schemaRef ds:uri="http://www.w3.org/XML/1998/namespace"/>
    <ds:schemaRef ds:uri="http://purl.org/dc/elements/1.1/"/>
    <ds:schemaRef ds:uri="http://schemas.microsoft.com/office/2006/metadata/properties"/>
    <ds:schemaRef ds:uri="http://schemas.openxmlformats.org/package/2006/metadata/core-properties"/>
    <ds:schemaRef ds:uri="a43ba07d-aa7a-45ff-8afa-800555996d7e"/>
  </ds:schemaRefs>
</ds:datastoreItem>
</file>

<file path=customXml/itemProps3.xml><?xml version="1.0" encoding="utf-8"?>
<ds:datastoreItem xmlns:ds="http://schemas.openxmlformats.org/officeDocument/2006/customXml" ds:itemID="{7D7BE856-D7C9-4B04-ADD9-80F660E730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43ba07d-aa7a-45ff-8afa-800555996d7e"/>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Presentation</Template>
  <TotalTime>2121</TotalTime>
  <Words>1006</Words>
  <Application>Microsoft Office PowerPoint</Application>
  <PresentationFormat>On-screen Show (4:3)</PresentationFormat>
  <Paragraphs>101</Paragraphs>
  <Slides>4</Slides>
  <Notes>4</Notes>
  <HiddenSlides>0</HiddenSlides>
  <MMClips>0</MMClips>
  <ScaleCrop>false</ScaleCrop>
  <HeadingPairs>
    <vt:vector size="4" baseType="variant">
      <vt:variant>
        <vt:lpstr>Theme</vt:lpstr>
      </vt:variant>
      <vt:variant>
        <vt:i4>3</vt:i4>
      </vt:variant>
      <vt:variant>
        <vt:lpstr>Slide Titles</vt:lpstr>
      </vt:variant>
      <vt:variant>
        <vt:i4>4</vt:i4>
      </vt:variant>
    </vt:vector>
  </HeadingPairs>
  <TitlesOfParts>
    <vt:vector size="7" baseType="lpstr">
      <vt:lpstr>Presentation</vt:lpstr>
      <vt:lpstr>Corporate_Red Header</vt:lpstr>
      <vt:lpstr>OneWay™ Moment</vt:lpstr>
      <vt:lpstr>2017 On the Ball Initiative</vt:lpstr>
      <vt:lpstr>On the Ball Focus Areas</vt:lpstr>
      <vt:lpstr>On the Ball Collaboration</vt:lpstr>
      <vt:lpstr>Modern Meaningful Communication </vt:lpstr>
    </vt:vector>
  </TitlesOfParts>
  <Company>Transfield Worley 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Staff</dc:creator>
  <cp:lastModifiedBy>Wetton, Caryn (New Plymouth)</cp:lastModifiedBy>
  <cp:revision>72</cp:revision>
  <cp:lastPrinted>2017-01-18T01:49:36Z</cp:lastPrinted>
  <dcterms:created xsi:type="dcterms:W3CDTF">2014-11-10T02:33:13Z</dcterms:created>
  <dcterms:modified xsi:type="dcterms:W3CDTF">2017-06-12T19:37:17Z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0x0101007654CB86548D7A499A677C716ED55DE9</vt:lpwstr>
  </property>
  <property fmtid="{D5CDD505-2E9C-101B-9397-08002B2CF9AE}" pid="3" name="Preview">
    <vt:lpwstr/>
  </property>
  <property fmtid="{D5CDD505-2E9C-101B-9397-08002B2CF9AE}" pid="4" name="Category0">
    <vt:lpwstr>Corporate</vt:lpwstr>
  </property>
  <property fmtid="{D5CDD505-2E9C-101B-9397-08002B2CF9AE}" pid="5" name="Order">
    <vt:r8>2100</vt:r8>
  </property>
</Properties>
</file>