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  <p:sldMasterId id="2147483669" r:id="rId6"/>
  </p:sldMasterIdLst>
  <p:notesMasterIdLst>
    <p:notesMasterId r:id="rId32"/>
  </p:notesMasterIdLst>
  <p:handoutMasterIdLst>
    <p:handoutMasterId r:id="rId33"/>
  </p:handoutMasterIdLst>
  <p:sldIdLst>
    <p:sldId id="258" r:id="rId7"/>
    <p:sldId id="276" r:id="rId8"/>
    <p:sldId id="277" r:id="rId9"/>
    <p:sldId id="279" r:id="rId10"/>
    <p:sldId id="299" r:id="rId11"/>
    <p:sldId id="280" r:id="rId12"/>
    <p:sldId id="278" r:id="rId13"/>
    <p:sldId id="282" r:id="rId14"/>
    <p:sldId id="283" r:id="rId15"/>
    <p:sldId id="305" r:id="rId16"/>
    <p:sldId id="291" r:id="rId17"/>
    <p:sldId id="292" r:id="rId18"/>
    <p:sldId id="306" r:id="rId19"/>
    <p:sldId id="309" r:id="rId20"/>
    <p:sldId id="301" r:id="rId21"/>
    <p:sldId id="303" r:id="rId22"/>
    <p:sldId id="307" r:id="rId23"/>
    <p:sldId id="310" r:id="rId24"/>
    <p:sldId id="297" r:id="rId25"/>
    <p:sldId id="293" r:id="rId26"/>
    <p:sldId id="294" r:id="rId27"/>
    <p:sldId id="302" r:id="rId28"/>
    <p:sldId id="295" r:id="rId29"/>
    <p:sldId id="311" r:id="rId30"/>
    <p:sldId id="274" r:id="rId31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2" userDrawn="1">
          <p15:clr>
            <a:srgbClr val="A4A3A4"/>
          </p15:clr>
        </p15:guide>
        <p15:guide id="2" pos="2562" userDrawn="1">
          <p15:clr>
            <a:srgbClr val="A4A3A4"/>
          </p15:clr>
        </p15:guide>
        <p15:guide id="3" pos="5420" userDrawn="1">
          <p15:clr>
            <a:srgbClr val="A4A3A4"/>
          </p15:clr>
        </p15:guide>
        <p15:guide id="4" orient="horz" pos="958" userDrawn="1">
          <p15:clr>
            <a:srgbClr val="A4A3A4"/>
          </p15:clr>
        </p15:guide>
        <p15:guide id="5" pos="635" userDrawn="1">
          <p15:clr>
            <a:srgbClr val="A4A3A4"/>
          </p15:clr>
        </p15:guide>
        <p15:guide id="6" pos="340" userDrawn="1">
          <p15:clr>
            <a:srgbClr val="A4A3A4"/>
          </p15:clr>
        </p15:guide>
        <p15:guide id="7" orient="horz" pos="2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BE0D3"/>
    <a:srgbClr val="223230"/>
    <a:srgbClr val="BBD128"/>
    <a:srgbClr val="2C43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1502"/>
        <p:guide pos="2562"/>
        <p:guide pos="5420"/>
        <p:guide orient="horz" pos="958"/>
        <p:guide pos="635"/>
        <p:guide pos="340"/>
        <p:guide orient="horz" pos="2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7E4A9D-D4EE-4937-80A5-4A10B7490823}" type="datetimeFigureOut">
              <a:rPr lang="en-NZ" smtClean="0"/>
              <a:pPr/>
              <a:t>11/11/2015</a:t>
            </a:fld>
            <a:endParaRPr lang="en-N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EAAE9A-973A-4E05-839A-5C6DFF7FC03B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074447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009EE-E993-45A6-8787-D32EAD1DB437}" type="datetimeFigureOut">
              <a:rPr lang="en-NZ" smtClean="0"/>
              <a:pPr/>
              <a:t>11/11/2015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44EE2-0DEB-416E-9DC1-28CB22FA98F5}" type="slidenum">
              <a:rPr lang="en-NZ" smtClean="0"/>
              <a:pPr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05173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How to convey information about site risks.  This designer used a drawing to illustrate all of the potential areas where there were health and safety issues for the contractor to take account of.  Construction drawings have a better chance of being used, SHE boxes etc to good effect – every drawing at Olympics required a SHE box.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44EE2-0DEB-416E-9DC1-28CB22FA98F5}" type="slidenum">
              <a:rPr lang="en-NZ" smtClean="0"/>
              <a:pPr/>
              <a:t>8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5372830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Building Information Modelling presents new opportunities to provide information about risks in innovative ways.  Here the warning bollard is shown in 2D and 3D -  it is linked to data which tells the user about the floor loading characteristics as this affects the type of access equipment that can be placed on it for accessing the soffit 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44EE2-0DEB-416E-9DC1-28CB22FA98F5}" type="slidenum">
              <a:rPr lang="en-NZ" smtClean="0"/>
              <a:pPr/>
              <a:t>9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755659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44EE2-0DEB-416E-9DC1-28CB22FA98F5}" type="slidenum">
              <a:rPr lang="en-NZ" smtClean="0"/>
              <a:pPr/>
              <a:t>11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75376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Awareness not enough on its own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44EE2-0DEB-416E-9DC1-28CB22FA98F5}" type="slidenum">
              <a:rPr lang="en-NZ" smtClean="0"/>
              <a:pPr/>
              <a:t>21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300942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A0DE0A-871E-4CEF-AC42-DDC6C2A25A71}" type="slidenum">
              <a:rPr lang="en-GB"/>
              <a:pPr/>
              <a:t>23</a:t>
            </a:fld>
            <a:endParaRPr lang="en-GB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Presenting information clearly – good and bad</a:t>
            </a:r>
          </a:p>
        </p:txBody>
      </p:sp>
    </p:spTree>
    <p:extLst>
      <p:ext uri="{BB962C8B-B14F-4D97-AF65-F5344CB8AC3E}">
        <p14:creationId xmlns:p14="http://schemas.microsoft.com/office/powerpoint/2010/main" val="3267063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BBD1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429111"/>
            <a:ext cx="8819554" cy="1470025"/>
          </a:xfrm>
        </p:spPr>
        <p:txBody>
          <a:bodyPr>
            <a:normAutofit/>
          </a:bodyPr>
          <a:lstStyle>
            <a:lvl1pPr algn="r">
              <a:defRPr sz="3000" b="1" cap="all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60895"/>
            <a:ext cx="8362354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 cap="all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22325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476" y="527387"/>
            <a:ext cx="6394785" cy="123158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84158" y="3293914"/>
            <a:ext cx="7559842" cy="305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27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223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67206"/>
            <a:ext cx="5486400" cy="1143000"/>
          </a:xfrm>
        </p:spPr>
        <p:txBody>
          <a:bodyPr anchor="t" anchorCtr="0">
            <a:noAutofit/>
          </a:bodyPr>
          <a:lstStyle>
            <a:lvl1pPr>
              <a:defRPr sz="2400" cap="all" baseline="0"/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914400" y="1470528"/>
            <a:ext cx="7772400" cy="4525963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877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rgbClr val="223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Autofit/>
          </a:bodyPr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2800" b="0"/>
            </a:lvl1pPr>
            <a:lvl2pPr>
              <a:defRPr sz="2800" b="0"/>
            </a:lvl2pPr>
            <a:lvl3pPr>
              <a:defRPr sz="2800" b="0"/>
            </a:lvl3pPr>
            <a:lvl4pPr>
              <a:defRPr sz="2800" b="0"/>
            </a:lvl4pPr>
            <a:lvl5pPr>
              <a:defRPr sz="2800" b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67206"/>
            <a:ext cx="5486400" cy="1143000"/>
          </a:xfrm>
        </p:spPr>
        <p:txBody>
          <a:bodyPr anchor="t" anchorCtr="0">
            <a:normAutofit/>
          </a:bodyPr>
          <a:lstStyle>
            <a:lvl1pPr>
              <a:defRPr sz="2400" cap="all" baseline="0"/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18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rgbClr val="223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4434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223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0777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rgbClr val="223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339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rgbClr val="223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49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434"/>
            <a:ext cx="9144000" cy="4129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60371"/>
            <a:ext cx="8229600" cy="373132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3A81E301-B2D5-40A5-8C9E-F4B1ACDE20FF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577D0-AF07-455E-ABA4-0D9F10834075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042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6567"/>
            <a:ext cx="9144000" cy="441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4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C31DC-A530-4860-AE97-34452F3C7FE3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6361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434"/>
            <a:ext cx="9144000" cy="404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00808"/>
            <a:ext cx="4495800" cy="37840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00808"/>
            <a:ext cx="4495800" cy="378400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89455917-ECEB-4963-8CC1-F3B19C40D14C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2EF52-652E-4025-885D-9087E0C80A09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816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434"/>
            <a:ext cx="9144000" cy="404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67544" y="1604797"/>
            <a:ext cx="4032448" cy="4032448"/>
          </a:xfrm>
        </p:spPr>
        <p:txBody>
          <a:bodyPr rtlCol="0">
            <a:normAutofit/>
          </a:bodyPr>
          <a:lstStyle/>
          <a:p>
            <a:pPr lvl="0"/>
            <a:endParaRPr lang="en-NZ" noProof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499992" y="1604797"/>
            <a:ext cx="4176464" cy="403244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9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8FE86-FECF-4757-8324-8B362F943569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296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no graphics">
    <p:bg>
      <p:bgPr>
        <a:solidFill>
          <a:srgbClr val="BBD1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429111"/>
            <a:ext cx="8819554" cy="1470025"/>
          </a:xfrm>
        </p:spPr>
        <p:txBody>
          <a:bodyPr>
            <a:normAutofit/>
          </a:bodyPr>
          <a:lstStyle>
            <a:lvl1pPr algn="r">
              <a:defRPr sz="3000" b="1" cap="all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60895"/>
            <a:ext cx="8362354" cy="1752600"/>
          </a:xfrm>
        </p:spPr>
        <p:txBody>
          <a:bodyPr>
            <a:normAutofit/>
          </a:bodyPr>
          <a:lstStyle>
            <a:lvl1pPr marL="0" indent="0" algn="r">
              <a:buNone/>
              <a:defRPr sz="2800" cap="all" baseline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22325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8476" y="527387"/>
            <a:ext cx="6394785" cy="123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238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+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434"/>
            <a:ext cx="9144000" cy="404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692275" y="1797052"/>
            <a:ext cx="5327650" cy="3551767"/>
          </a:xfrm>
        </p:spPr>
        <p:txBody>
          <a:bodyPr rtlCol="0">
            <a:normAutofit/>
          </a:bodyPr>
          <a:lstStyle/>
          <a:p>
            <a:pPr lvl="0"/>
            <a:endParaRPr lang="en-NZ" noProof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5EE4F-68FD-47F9-8681-DB05F1D6601A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095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884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884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89455917-ECEB-4963-8CC1-F3B19C40D14C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034ED-E11F-4E0A-99E2-81B9BDBEED83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205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434"/>
            <a:ext cx="9144000" cy="404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604797"/>
            <a:ext cx="4040188" cy="69516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44" y="2308389"/>
            <a:ext cx="4040188" cy="33099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9992" y="1604799"/>
            <a:ext cx="4041775" cy="70786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00183" y="2321553"/>
            <a:ext cx="4041775" cy="33099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3E412F33-B934-4992-96E1-E20A36F0ADAB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66A3A-2B89-44BC-B900-42203F6E1E63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527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4434"/>
            <a:ext cx="9144000" cy="404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NZ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3A81E301-B2D5-40A5-8C9E-F4B1ACDE20FF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7E4A1-6C72-49B8-8948-9561BEE847A8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8165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52"/>
            <a:ext cx="7772400" cy="1470025"/>
          </a:xfrm>
        </p:spPr>
        <p:txBody>
          <a:bodyPr>
            <a:normAutofit/>
          </a:bodyPr>
          <a:lstStyle>
            <a:lvl1pPr>
              <a:defRPr sz="2800" b="1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NZ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540875" y="5734051"/>
            <a:ext cx="2133600" cy="3640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DFD47356-CEF5-4CD9-A7A3-23436E11682C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40875" y="6237817"/>
            <a:ext cx="2895600" cy="36406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4CDF1DD-7054-432D-90C4-F9D91B4C1E52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0034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5FB32357-D998-4F79-BAAB-0E0A76A58860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52C49-7F6A-4A95-95D1-CF4A3592A8F1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735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3FA60C07-2EBC-446F-A96A-B00A351D2398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1944A-D1B5-4F88-98F3-F80ABCAA80B8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17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NZ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265083FD-6ECD-43E8-A4B9-E8249139B93B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B608E-8350-4421-B279-39F93D0C283C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4938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8E6996B3-48D0-4754-8192-A51E3BE6CBE5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B4645-4D49-46F1-8ACB-BE92235A0501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0647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CCA3C5BB-75C4-43FA-9CE3-C6AD9971F1CB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5263B-DC46-40DD-8284-34DDC218F11D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921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DECEMBER 2014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267206"/>
            <a:ext cx="5486400" cy="1143000"/>
          </a:xfrm>
        </p:spPr>
        <p:txBody>
          <a:bodyPr anchor="t" anchorCtr="0">
            <a:noAutofit/>
          </a:bodyPr>
          <a:lstStyle>
            <a:lvl1pPr>
              <a:defRPr sz="2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914400" y="1470528"/>
            <a:ext cx="7772400" cy="4525963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78196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39A40-7720-414F-94CF-C38E616CC09A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49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700338" y="6356351"/>
            <a:ext cx="2133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1C237E94-B029-4E61-971F-626C1AA6DC8D}" type="datetime1">
              <a:rPr lang="en-NZ">
                <a:solidFill>
                  <a:prstClr val="black"/>
                </a:solidFill>
              </a:rPr>
              <a:pPr defTabSz="914400">
                <a:defRPr/>
              </a:pPr>
              <a:t>11/11/2015</a:t>
            </a:fld>
            <a:endParaRPr lang="en-NZ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771775" y="6356351"/>
            <a:ext cx="2895600" cy="366183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en-NZ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B471E-B487-47EA-AF5D-7DEBAC4B38C2}" type="slidenum">
              <a:rPr lang="en-NZ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6095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>
            <a:noAutofit/>
          </a:bodyPr>
          <a:lstStyle>
            <a:lvl1pPr>
              <a:defRPr sz="3600"/>
            </a:lvl1pPr>
            <a:lvl2pPr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>
            <a:noAutofit/>
          </a:bodyPr>
          <a:lstStyle>
            <a:lvl1pPr>
              <a:defRPr sz="2800" b="0"/>
            </a:lvl1pPr>
            <a:lvl2pPr>
              <a:defRPr sz="2800" b="0"/>
            </a:lvl2pPr>
            <a:lvl3pPr>
              <a:defRPr sz="2800" b="0"/>
            </a:lvl3pPr>
            <a:lvl4pPr>
              <a:defRPr sz="2800" b="0"/>
            </a:lvl4pPr>
            <a:lvl5pPr>
              <a:defRPr sz="2800" b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67206"/>
            <a:ext cx="5486400" cy="1143000"/>
          </a:xfrm>
        </p:spPr>
        <p:txBody>
          <a:bodyPr anchor="t" anchorCtr="0">
            <a:normAutofit/>
          </a:bodyPr>
          <a:lstStyle>
            <a:lvl1pPr>
              <a:defRPr sz="2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2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98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601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895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fld id="{CCC9C0A8-FCB6-1241-B3F7-A650E06D7DC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8300" y="6317581"/>
            <a:ext cx="8394700" cy="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725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47700" y="608013"/>
            <a:ext cx="7200900" cy="58689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BE0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DECEMBER 2014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</a:lstStyle>
          <a:p>
            <a:pPr algn="r"/>
            <a:fld id="{CCC9C0A8-FCB6-1241-B3F7-A650E06D7DC1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47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7" r:id="rId2"/>
    <p:sldLayoutId id="2147483650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68" r:id="rId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 baseline="0">
          <a:solidFill>
            <a:srgbClr val="2C4340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b="1" kern="1200" baseline="0">
          <a:solidFill>
            <a:srgbClr val="2C4340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1" kern="1200" baseline="0">
          <a:solidFill>
            <a:srgbClr val="2C4340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1" kern="1200" baseline="0">
          <a:solidFill>
            <a:srgbClr val="2C4340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1" kern="1200" baseline="0">
          <a:solidFill>
            <a:srgbClr val="2C4340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1" kern="1200" baseline="0">
          <a:solidFill>
            <a:srgbClr val="2C4340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232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NOVEMBER 2013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200" b="1">
                <a:solidFill>
                  <a:schemeClr val="bg1"/>
                </a:solidFill>
              </a:defRPr>
            </a:lvl1pPr>
          </a:lstStyle>
          <a:p>
            <a:pPr algn="r"/>
            <a:fld id="{CCC9C0A8-FCB6-1241-B3F7-A650E06D7DC1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403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64" r:id="rId4"/>
    <p:sldLayoutId id="2147483665" r:id="rId5"/>
    <p:sldLayoutId id="2147483666" r:id="rId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 baseline="0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3200" b="1" kern="1200" baseline="0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1" kern="1200" baseline="0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1" kern="1200" baseline="0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1" kern="1200" baseline="0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1" kern="1200" baseline="0">
          <a:solidFill>
            <a:schemeClr val="bg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60351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NZ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72167"/>
            <a:ext cx="8229600" cy="372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NZ" alt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8313" y="6201833"/>
            <a:ext cx="2133600" cy="366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F33CF6B5-14E3-47FA-A77F-5E1C864C19E5}" type="slidenum">
              <a:rPr lang="en-NZ">
                <a:solidFill>
                  <a:prstClr val="black"/>
                </a:solidFill>
              </a:rPr>
              <a:pPr defTabSz="914400">
                <a:defRPr/>
              </a:pPr>
              <a:t>‹#›</a:t>
            </a:fld>
            <a:endParaRPr lang="en-NZ" dirty="0">
              <a:solidFill>
                <a:prstClr val="black"/>
              </a:solidFill>
            </a:endParaRPr>
          </a:p>
        </p:txBody>
      </p:sp>
      <p:pic>
        <p:nvPicPr>
          <p:cNvPr id="1029" name="Picture 6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175" y="5712884"/>
            <a:ext cx="2647950" cy="92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7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527801"/>
            <a:ext cx="8874125" cy="8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334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jpeg"/><Relationship Id="rId4" Type="http://schemas.openxmlformats.org/officeDocument/2006/relationships/hyperlink" Target="http://www.google.co.nz/url?sa=i&amp;rct=j&amp;q=&amp;esrc=s&amp;source=images&amp;cd=&amp;cad=rja&amp;uact=8&amp;ved=0CAcQjRxqFQoTCJTNu7fXgckCFeQ3pgodP7QCGA&amp;url=http://www.roofanchors.co.nz/lauds&amp;psig=AFQjCNHfbPM04ECTTIrkUmiv_ZTWZaqTJw&amp;ust=1447101489659579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learninglegacy.independent.gov.uk/publications/communication-and-action-for-a-safer-london-2012-olympic.ph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D1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712" y="3310969"/>
            <a:ext cx="7559842" cy="305358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22325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476" y="527387"/>
            <a:ext cx="6394785" cy="1231588"/>
          </a:xfrm>
          <a:prstGeom prst="rect">
            <a:avLst/>
          </a:prstGeom>
        </p:spPr>
      </p:pic>
      <p:sp>
        <p:nvSpPr>
          <p:cNvPr id="9" name="Date Placeholder 5"/>
          <p:cNvSpPr txBox="1">
            <a:spLocks/>
          </p:cNvSpPr>
          <p:nvPr/>
        </p:nvSpPr>
        <p:spPr>
          <a:xfrm>
            <a:off x="1811422" y="5460985"/>
            <a:ext cx="7008132" cy="9758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en-US" sz="1600" dirty="0">
              <a:latin typeface="Verdana"/>
              <a:cs typeface="Verdana"/>
            </a:endParaRPr>
          </a:p>
        </p:txBody>
      </p:sp>
      <p:sp>
        <p:nvSpPr>
          <p:cNvPr id="20" name="Title 10"/>
          <p:cNvSpPr>
            <a:spLocks noGrp="1"/>
          </p:cNvSpPr>
          <p:nvPr>
            <p:ph type="ctrTitle"/>
          </p:nvPr>
        </p:nvSpPr>
        <p:spPr>
          <a:xfrm>
            <a:off x="0" y="2153893"/>
            <a:ext cx="8819554" cy="1470025"/>
          </a:xfrm>
        </p:spPr>
        <p:txBody>
          <a:bodyPr/>
          <a:lstStyle/>
          <a:p>
            <a:r>
              <a:rPr lang="en-NZ" dirty="0" smtClean="0"/>
              <a:t>Effective communications</a:t>
            </a:r>
            <a:endParaRPr lang="en-NZ" dirty="0"/>
          </a:p>
        </p:txBody>
      </p:sp>
      <p:sp>
        <p:nvSpPr>
          <p:cNvPr id="21" name="Subtitle 11"/>
          <p:cNvSpPr>
            <a:spLocks noGrp="1"/>
          </p:cNvSpPr>
          <p:nvPr>
            <p:ph type="subTitle" idx="1"/>
          </p:nvPr>
        </p:nvSpPr>
        <p:spPr>
          <a:xfrm>
            <a:off x="457200" y="3860895"/>
            <a:ext cx="8362354" cy="1752600"/>
          </a:xfrm>
        </p:spPr>
        <p:txBody>
          <a:bodyPr/>
          <a:lstStyle/>
          <a:p>
            <a:r>
              <a:rPr lang="en-NZ" b="0" dirty="0" smtClean="0"/>
              <a:t>Louise Brearey – principal Advisor</a:t>
            </a:r>
          </a:p>
          <a:p>
            <a:endParaRPr lang="en-NZ" b="0" dirty="0" smtClean="0"/>
          </a:p>
          <a:p>
            <a:r>
              <a:rPr lang="en-NZ" b="0" dirty="0" smtClean="0"/>
              <a:t>Worksafe NZ</a:t>
            </a:r>
            <a:endParaRPr lang="en-NZ" b="0" dirty="0"/>
          </a:p>
        </p:txBody>
      </p:sp>
    </p:spTree>
    <p:extLst>
      <p:ext uri="{BB962C8B-B14F-4D97-AF65-F5344CB8AC3E}">
        <p14:creationId xmlns:p14="http://schemas.microsoft.com/office/powerpoint/2010/main" val="68136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7206"/>
            <a:ext cx="8421880" cy="1143000"/>
          </a:xfrm>
        </p:spPr>
        <p:txBody>
          <a:bodyPr/>
          <a:lstStyle/>
          <a:p>
            <a:r>
              <a:rPr lang="en-NZ" dirty="0" smtClean="0"/>
              <a:t>Effective Communication with workers</a:t>
            </a:r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/>
              <a:t>Clear </a:t>
            </a:r>
            <a:r>
              <a:rPr lang="en-GB" sz="3200" b="0" dirty="0" smtClean="0"/>
              <a:t>message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Why </a:t>
            </a:r>
            <a:r>
              <a:rPr lang="en-GB" sz="3200" b="0" dirty="0"/>
              <a:t>as well </a:t>
            </a:r>
            <a:r>
              <a:rPr lang="en-GB" sz="3200" b="0" dirty="0" smtClean="0"/>
              <a:t>as what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/>
              <a:t>Fresh – </a:t>
            </a:r>
            <a:r>
              <a:rPr lang="en-GB" sz="3200" b="0" dirty="0" smtClean="0"/>
              <a:t>keep updating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Specific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/>
              <a:t>Usually </a:t>
            </a:r>
            <a:r>
              <a:rPr lang="en-GB" sz="3200" b="0" dirty="0" smtClean="0"/>
              <a:t>positive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Consistent</a:t>
            </a:r>
            <a:endParaRPr lang="en-GB" sz="32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b="0" dirty="0" smtClean="0"/>
          </a:p>
          <a:p>
            <a:endParaRPr lang="en-GB" sz="3200" b="0" dirty="0" smtClean="0"/>
          </a:p>
          <a:p>
            <a:endParaRPr lang="en-GB" sz="3200" b="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b="0" dirty="0"/>
          </a:p>
          <a:p>
            <a:endParaRPr lang="en-NZ" sz="3200" b="0" dirty="0"/>
          </a:p>
        </p:txBody>
      </p:sp>
      <p:pic>
        <p:nvPicPr>
          <p:cNvPr id="7" name="Picture 2" descr="C:\Users\Nordic Rose\Desktop\communication cyc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4105" y="3191394"/>
            <a:ext cx="2957326" cy="3098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0668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How to communicate</a:t>
            </a:r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162229"/>
            <a:ext cx="7772400" cy="510772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sz="3200" b="0" dirty="0" smtClean="0"/>
              <a:t> Not </a:t>
            </a:r>
            <a:r>
              <a:rPr lang="en-GB" sz="3200" b="0" dirty="0"/>
              <a:t>just written</a:t>
            </a:r>
          </a:p>
          <a:p>
            <a:pPr>
              <a:buFont typeface="Arial" pitchFamily="34" charset="0"/>
              <a:buChar char="•"/>
            </a:pPr>
            <a:r>
              <a:rPr lang="en-GB" sz="3200" b="0" dirty="0" smtClean="0"/>
              <a:t> Face </a:t>
            </a:r>
            <a:r>
              <a:rPr lang="en-GB" sz="3200" b="0" dirty="0"/>
              <a:t>to face often best</a:t>
            </a:r>
          </a:p>
          <a:p>
            <a:pPr>
              <a:buFont typeface="Arial" pitchFamily="34" charset="0"/>
              <a:buChar char="•"/>
            </a:pPr>
            <a:r>
              <a:rPr lang="en-GB" sz="3200" b="0" dirty="0"/>
              <a:t> Suitable for the audience</a:t>
            </a:r>
          </a:p>
          <a:p>
            <a:r>
              <a:rPr lang="en-GB" sz="3200" b="0" dirty="0"/>
              <a:t> 	- language, content and media </a:t>
            </a:r>
            <a:endParaRPr lang="en-GB" sz="3200" b="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Always seek feedback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/>
              <a:t>Use multi </a:t>
            </a:r>
            <a:r>
              <a:rPr lang="en-GB" sz="3200" b="0" dirty="0" smtClean="0"/>
              <a:t>channels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New media</a:t>
            </a:r>
            <a:endParaRPr lang="en-GB" sz="32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b="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b="0" dirty="0"/>
          </a:p>
          <a:p>
            <a:endParaRPr lang="en-NZ" sz="3200" b="0" dirty="0" smtClean="0"/>
          </a:p>
          <a:p>
            <a:endParaRPr lang="en-NZ" sz="3200" b="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Z" sz="3200" b="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Z" sz="3200" b="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Z" sz="3200" b="0" dirty="0"/>
          </a:p>
        </p:txBody>
      </p:sp>
      <p:pic>
        <p:nvPicPr>
          <p:cNvPr id="7" name="Picture 4" descr="C:\Documents and Settings\parkinr\Local Settings\Temporary Internet Files\Content.IE5\9Y97QW3J\MP900433196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7070" y="4017308"/>
            <a:ext cx="3358497" cy="2499339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664" y="5203064"/>
            <a:ext cx="2433310" cy="92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617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Effective Communication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931492"/>
            <a:ext cx="8229600" cy="5424858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GB" sz="2800" b="0" dirty="0" smtClean="0"/>
              <a:t> </a:t>
            </a:r>
            <a:r>
              <a:rPr lang="en-GB" sz="3200" b="0" dirty="0" smtClean="0"/>
              <a:t>Two way – listening</a:t>
            </a:r>
          </a:p>
          <a:p>
            <a:r>
              <a:rPr lang="en-GB" sz="3200" b="0" dirty="0" smtClean="0"/>
              <a:t>	- You said – we listened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Report back – Coloured Boards, Committees, personally</a:t>
            </a:r>
          </a:p>
          <a:p>
            <a:pPr>
              <a:buFont typeface="Arial" pitchFamily="34" charset="0"/>
              <a:buChar char="•"/>
            </a:pPr>
            <a:r>
              <a:rPr lang="en-GB" sz="3200" b="0" dirty="0" smtClean="0"/>
              <a:t> </a:t>
            </a:r>
            <a:r>
              <a:rPr lang="en-GB" sz="3200" b="0" dirty="0"/>
              <a:t>Need </a:t>
            </a:r>
            <a:r>
              <a:rPr lang="en-GB" sz="3200" b="0" dirty="0" smtClean="0"/>
              <a:t>communication skills</a:t>
            </a:r>
          </a:p>
          <a:p>
            <a:pPr>
              <a:buFont typeface="Arial" pitchFamily="34" charset="0"/>
              <a:buChar char="•"/>
            </a:pPr>
            <a:r>
              <a:rPr lang="en-GB" sz="3200" b="0" dirty="0" smtClean="0"/>
              <a:t> Tone – vary it</a:t>
            </a:r>
          </a:p>
          <a:p>
            <a:pPr>
              <a:buFont typeface="Arial" pitchFamily="34" charset="0"/>
              <a:buChar char="•"/>
            </a:pPr>
            <a:r>
              <a:rPr lang="en-GB" sz="3200" b="0" dirty="0"/>
              <a:t> </a:t>
            </a:r>
            <a:r>
              <a:rPr lang="en-GB" sz="3200" b="0" dirty="0" smtClean="0"/>
              <a:t>Body </a:t>
            </a:r>
            <a:r>
              <a:rPr lang="en-GB" sz="3200" b="0" dirty="0"/>
              <a:t>language (93% when </a:t>
            </a:r>
            <a:r>
              <a:rPr lang="en-GB" sz="3200" b="0" dirty="0" smtClean="0"/>
              <a:t>delivering a    	verbal </a:t>
            </a:r>
            <a:r>
              <a:rPr lang="en-GB" sz="3200" b="0" dirty="0"/>
              <a:t>message</a:t>
            </a:r>
            <a:r>
              <a:rPr lang="en-GB" sz="3200" b="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en-GB" sz="3200" b="0" dirty="0" smtClean="0"/>
              <a:t> </a:t>
            </a:r>
            <a:r>
              <a:rPr lang="en-GB" sz="3200" b="0" dirty="0"/>
              <a:t>Actions – particularly </a:t>
            </a:r>
            <a:r>
              <a:rPr lang="en-GB" sz="3200" b="0" dirty="0" smtClean="0"/>
              <a:t>leaders </a:t>
            </a:r>
          </a:p>
          <a:p>
            <a:r>
              <a:rPr lang="en-GB" sz="3200" b="0" dirty="0"/>
              <a:t>	</a:t>
            </a:r>
            <a:r>
              <a:rPr lang="en-GB" sz="3200" b="0" dirty="0" smtClean="0"/>
              <a:t>- conversations</a:t>
            </a:r>
          </a:p>
          <a:p>
            <a:r>
              <a:rPr lang="en-GB" sz="3200" b="0" dirty="0"/>
              <a:t>	</a:t>
            </a:r>
            <a:r>
              <a:rPr lang="en-GB" sz="3200" b="0" dirty="0" smtClean="0"/>
              <a:t>- availability</a:t>
            </a:r>
            <a:endParaRPr lang="en-GB" sz="3200" b="0" dirty="0"/>
          </a:p>
          <a:p>
            <a:pPr>
              <a:buFont typeface="Arial" pitchFamily="34" charset="0"/>
              <a:buChar char="•"/>
            </a:pPr>
            <a:endParaRPr lang="en-GB" sz="2800" b="0" dirty="0" smtClean="0"/>
          </a:p>
          <a:p>
            <a:pPr>
              <a:buFont typeface="Arial" pitchFamily="34" charset="0"/>
              <a:buChar char="•"/>
            </a:pPr>
            <a:endParaRPr lang="en-GB" sz="2800" b="0" dirty="0"/>
          </a:p>
          <a:p>
            <a:pPr>
              <a:buFont typeface="Arial" pitchFamily="34" charset="0"/>
              <a:buChar char="•"/>
            </a:pPr>
            <a:endParaRPr lang="en-GB" sz="2800" b="0" dirty="0"/>
          </a:p>
          <a:p>
            <a:pPr>
              <a:buFont typeface="Arial" pitchFamily="34" charset="0"/>
              <a:buChar char="•"/>
            </a:pPr>
            <a:endParaRPr lang="en-GB" sz="2800" b="0" dirty="0"/>
          </a:p>
          <a:p>
            <a:pPr>
              <a:buFont typeface="Arial" pitchFamily="34" charset="0"/>
              <a:buChar char="•"/>
            </a:pPr>
            <a:endParaRPr lang="en-GB" sz="2800" b="0" dirty="0" smtClean="0"/>
          </a:p>
          <a:p>
            <a:endParaRPr lang="en-GB" sz="2800" b="0" dirty="0" smtClean="0"/>
          </a:p>
          <a:p>
            <a:pPr>
              <a:buFont typeface="Arial" pitchFamily="34" charset="0"/>
              <a:buChar char="•"/>
            </a:pPr>
            <a:endParaRPr lang="en-GB" sz="2800" b="0" dirty="0" smtClean="0"/>
          </a:p>
          <a:p>
            <a:pPr>
              <a:buFont typeface="Arial" pitchFamily="34" charset="0"/>
              <a:buChar char="•"/>
            </a:pPr>
            <a:endParaRPr lang="en-GB" sz="2800" b="0" dirty="0" smtClean="0"/>
          </a:p>
          <a:p>
            <a:pPr>
              <a:buFont typeface="Arial" pitchFamily="34" charset="0"/>
              <a:buChar char="•"/>
            </a:pPr>
            <a:endParaRPr lang="en-GB" sz="2800" b="0" dirty="0" smtClean="0"/>
          </a:p>
          <a:p>
            <a:pPr>
              <a:buFont typeface="Arial" pitchFamily="34" charset="0"/>
              <a:buChar char="•"/>
            </a:pPr>
            <a:endParaRPr lang="en-GB" sz="2800" b="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872253"/>
            <a:ext cx="2484282" cy="1490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GUIDING RULES</a:t>
            </a:r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n-NZ" sz="2400" b="0" dirty="0">
                <a:solidFill>
                  <a:prstClr val="black"/>
                </a:solidFill>
                <a:ea typeface="+mn-ea"/>
                <a:cs typeface="Arial" pitchFamily="34" charset="0"/>
              </a:rPr>
              <a:t>Simplify, simplify, simplify</a:t>
            </a:r>
          </a:p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en-NZ" sz="2400" b="0" dirty="0">
              <a:solidFill>
                <a:prstClr val="black"/>
              </a:solidFill>
              <a:ea typeface="+mn-ea"/>
              <a:cs typeface="Arial" pitchFamily="34" charset="0"/>
            </a:endParaRPr>
          </a:p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n-NZ" sz="2400" b="0" dirty="0">
                <a:solidFill>
                  <a:prstClr val="black"/>
                </a:solidFill>
                <a:ea typeface="+mn-ea"/>
                <a:cs typeface="Arial" pitchFamily="34" charset="0"/>
              </a:rPr>
              <a:t>Always put yourselves in the end-user’s shoes</a:t>
            </a:r>
          </a:p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en-NZ" sz="2400" b="0" dirty="0">
              <a:solidFill>
                <a:prstClr val="black"/>
              </a:solidFill>
              <a:ea typeface="+mn-ea"/>
              <a:cs typeface="Arial" pitchFamily="34" charset="0"/>
            </a:endParaRPr>
          </a:p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n-NZ" sz="2400" b="0" dirty="0">
                <a:solidFill>
                  <a:prstClr val="black"/>
                </a:solidFill>
                <a:ea typeface="+mn-ea"/>
                <a:cs typeface="Arial" pitchFamily="34" charset="0"/>
              </a:rPr>
              <a:t>Make it engaging and appealing</a:t>
            </a:r>
          </a:p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en-NZ" sz="2400" b="0" dirty="0">
              <a:solidFill>
                <a:prstClr val="black"/>
              </a:solidFill>
              <a:ea typeface="+mn-ea"/>
              <a:cs typeface="Arial" pitchFamily="34" charset="0"/>
            </a:endParaRPr>
          </a:p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n-NZ" sz="2400" b="0" dirty="0">
                <a:solidFill>
                  <a:prstClr val="black"/>
                </a:solidFill>
                <a:ea typeface="+mn-ea"/>
                <a:cs typeface="Arial" pitchFamily="34" charset="0"/>
              </a:rPr>
              <a:t>Keep it ‘short and sweet</a:t>
            </a:r>
            <a:r>
              <a:rPr lang="en-NZ" sz="2400" b="0" dirty="0" smtClean="0">
                <a:solidFill>
                  <a:prstClr val="black"/>
                </a:solidFill>
                <a:ea typeface="+mn-ea"/>
                <a:cs typeface="Arial" pitchFamily="34" charset="0"/>
              </a:rPr>
              <a:t>’</a:t>
            </a:r>
            <a:endParaRPr lang="en-NZ" sz="2400" b="0" dirty="0">
              <a:solidFill>
                <a:prstClr val="black"/>
              </a:solidFill>
              <a:ea typeface="+mn-ea"/>
              <a:cs typeface="Arial" pitchFamily="34" charset="0"/>
            </a:endParaRPr>
          </a:p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endParaRPr lang="en-NZ" sz="2400" b="0" dirty="0">
              <a:solidFill>
                <a:prstClr val="black"/>
              </a:solidFill>
              <a:ea typeface="+mn-ea"/>
              <a:cs typeface="Arial" pitchFamily="34" charset="0"/>
            </a:endParaRPr>
          </a:p>
          <a:p>
            <a:pPr marL="342900" lvl="0" indent="-342900" defTabSz="9144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defRPr/>
            </a:pPr>
            <a:r>
              <a:rPr lang="en-NZ" sz="2400" b="0" dirty="0">
                <a:solidFill>
                  <a:prstClr val="black"/>
                </a:solidFill>
                <a:ea typeface="+mn-ea"/>
                <a:cs typeface="Arial" pitchFamily="34" charset="0"/>
              </a:rPr>
              <a:t>Focus on excellent basics (but provide onward direction for more)</a:t>
            </a:r>
          </a:p>
          <a:p>
            <a:endParaRPr lang="en-NZ" sz="2400" dirty="0"/>
          </a:p>
        </p:txBody>
      </p:sp>
    </p:spTree>
    <p:extLst>
      <p:ext uri="{BB962C8B-B14F-4D97-AF65-F5344CB8AC3E}">
        <p14:creationId xmlns:p14="http://schemas.microsoft.com/office/powerpoint/2010/main" val="69705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examples</a:t>
            </a:r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3200" b="0" dirty="0"/>
              <a:t>Inductions – site specific in construction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3200" b="0" dirty="0"/>
              <a:t>Videos of how to do </a:t>
            </a:r>
            <a:r>
              <a:rPr lang="en-NZ" sz="3200" b="0" dirty="0" smtClean="0"/>
              <a:t>a task – what good looks like</a:t>
            </a:r>
            <a:endParaRPr lang="en-NZ" sz="3200" b="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3200" b="0" dirty="0"/>
              <a:t>Visual </a:t>
            </a:r>
            <a:r>
              <a:rPr lang="en-NZ" sz="3200" b="0" dirty="0" smtClean="0"/>
              <a:t>methods/task analysis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SOPs with symbols and pictures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Posters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Celebrate success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NZ" sz="3200" b="0" dirty="0" smtClean="0"/>
          </a:p>
          <a:p>
            <a:pPr marL="457200" lvl="0" indent="-457200">
              <a:buFont typeface="Arial" panose="020B0604020202020204" pitchFamily="34" charset="0"/>
              <a:buChar char="•"/>
            </a:pPr>
            <a:endParaRPr lang="en-NZ" sz="3200" b="0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10459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Visual standards</a:t>
            </a:r>
            <a:endParaRPr lang="en-GB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8344" y="1628897"/>
            <a:ext cx="294971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9700" y="1628897"/>
            <a:ext cx="292320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7206"/>
            <a:ext cx="8229600" cy="1143000"/>
          </a:xfrm>
        </p:spPr>
        <p:txBody>
          <a:bodyPr/>
          <a:lstStyle/>
          <a:p>
            <a:r>
              <a:rPr lang="en-GB" dirty="0" smtClean="0"/>
              <a:t>Visual standards – Redefine the Norms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008530"/>
            <a:ext cx="7772400" cy="5244352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Single topic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Limited text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Pictures speak for themselves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Positive branded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Used by all contractors on site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Prioritised topics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b="0" dirty="0" smtClean="0"/>
              <a:t>Used by everyone (assurance, directors, supervisors etc)</a:t>
            </a:r>
          </a:p>
          <a:p>
            <a:r>
              <a:rPr lang="en-GB" sz="2400" b="0" dirty="0" smtClean="0"/>
              <a:t>http://learninglegacy.independent.gov.uk/publications/benefits-of-using-visual-standards.php</a:t>
            </a:r>
          </a:p>
          <a:p>
            <a:endParaRPr lang="en-GB" sz="2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3" y="260351"/>
            <a:ext cx="8507413" cy="1143000"/>
          </a:xfrm>
        </p:spPr>
        <p:txBody>
          <a:bodyPr/>
          <a:lstStyle/>
          <a:p>
            <a:r>
              <a:rPr lang="en-NZ" altLang="en-US" smtClean="0"/>
              <a:t>‘Tool Box Talks’…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714E24-0499-4331-98B1-450E8EBEC964}" type="slidenum">
              <a:rPr lang="en-NZ" smtClean="0">
                <a:solidFill>
                  <a:prstClr val="black"/>
                </a:solidFill>
              </a:rPr>
              <a:pPr>
                <a:defRPr/>
              </a:pPr>
              <a:t>17</a:t>
            </a:fld>
            <a:endParaRPr lang="en-NZ" dirty="0">
              <a:solidFill>
                <a:prstClr val="black"/>
              </a:solidFill>
            </a:endParaRPr>
          </a:p>
        </p:txBody>
      </p:sp>
      <p:pic>
        <p:nvPicPr>
          <p:cNvPr id="110595" name="Picture 3"/>
          <p:cNvPicPr>
            <a:picLocks noChangeAspect="1" noChangeArrowheads="1"/>
          </p:cNvPicPr>
          <p:nvPr/>
        </p:nvPicPr>
        <p:blipFill rotWithShape="1">
          <a:blip r:embed="rId2"/>
          <a:srcRect l="7806" t="6210" r="58302" b="4470"/>
          <a:stretch/>
        </p:blipFill>
        <p:spPr bwMode="auto">
          <a:xfrm>
            <a:off x="107950" y="1149353"/>
            <a:ext cx="2605088" cy="2575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6" name="Picture 4"/>
          <p:cNvPicPr>
            <a:picLocks noChangeAspect="1" noChangeArrowheads="1"/>
          </p:cNvPicPr>
          <p:nvPr/>
        </p:nvPicPr>
        <p:blipFill rotWithShape="1">
          <a:blip r:embed="rId3"/>
          <a:srcRect l="7927" t="5858" r="58366" b="5087"/>
          <a:stretch/>
        </p:blipFill>
        <p:spPr bwMode="auto">
          <a:xfrm>
            <a:off x="1925641" y="2084919"/>
            <a:ext cx="2605087" cy="2575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7" name="Picture 5"/>
          <p:cNvPicPr>
            <a:picLocks noChangeAspect="1" noChangeArrowheads="1"/>
          </p:cNvPicPr>
          <p:nvPr/>
        </p:nvPicPr>
        <p:blipFill rotWithShape="1">
          <a:blip r:embed="rId4"/>
          <a:srcRect l="7928" t="5727" r="58477" b="4558"/>
          <a:stretch/>
        </p:blipFill>
        <p:spPr bwMode="auto">
          <a:xfrm>
            <a:off x="3851278" y="2755902"/>
            <a:ext cx="2606675" cy="2611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8" name="Picture 6"/>
          <p:cNvPicPr>
            <a:picLocks noChangeAspect="1" noChangeArrowheads="1"/>
          </p:cNvPicPr>
          <p:nvPr/>
        </p:nvPicPr>
        <p:blipFill rotWithShape="1">
          <a:blip r:embed="rId5"/>
          <a:srcRect l="8003" t="6122" r="58402" b="4558"/>
          <a:stretch/>
        </p:blipFill>
        <p:spPr bwMode="auto">
          <a:xfrm>
            <a:off x="5940425" y="3757086"/>
            <a:ext cx="2597150" cy="2609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570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Daily Activity briefings</a:t>
            </a:r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179320"/>
            <a:ext cx="7772400" cy="5183502"/>
          </a:xfrm>
        </p:spPr>
        <p:txBody>
          <a:bodyPr>
            <a:normAutofit fontScale="25000" lnSpcReduction="2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11200" b="0" dirty="0" smtClean="0"/>
              <a:t>Brief, but don’t rush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11200" b="0" dirty="0" smtClean="0"/>
              <a:t>Open questions test understanding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11200" b="0" dirty="0" smtClean="0"/>
              <a:t>Have the right equipment – white board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11200" b="0" dirty="0" smtClean="0"/>
              <a:t>Summarise key points - handouts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11200" b="0" dirty="0" smtClean="0"/>
              <a:t>Benefits beyond health and safety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7000" b="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7000" b="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7000" b="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2800" b="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2800" b="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2800" b="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2800" b="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2800" b="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2800" b="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sz="2800" b="0" dirty="0" smtClean="0"/>
          </a:p>
          <a:p>
            <a:endParaRPr lang="en-NZ" sz="2800" b="0" dirty="0"/>
          </a:p>
          <a:p>
            <a:endParaRPr lang="en-NZ" sz="2800" b="0" dirty="0" smtClean="0"/>
          </a:p>
          <a:p>
            <a:endParaRPr lang="en-NZ" sz="2800" b="0" dirty="0"/>
          </a:p>
          <a:p>
            <a:endParaRPr lang="en-NZ" b="0" dirty="0" smtClean="0"/>
          </a:p>
          <a:p>
            <a:endParaRPr lang="en-NZ" b="0" dirty="0"/>
          </a:p>
          <a:p>
            <a:endParaRPr lang="en-NZ" b="0" dirty="0" smtClean="0"/>
          </a:p>
          <a:p>
            <a:r>
              <a:rPr lang="en-NZ" sz="7200" b="0" dirty="0" smtClean="0"/>
              <a:t>http</a:t>
            </a:r>
            <a:r>
              <a:rPr lang="en-NZ" sz="7200" b="0" dirty="0"/>
              <a:t>://www.hse.gov.uk/construction/lwit/assets/downloads/communications-toolbox-talks.pdf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3310" y="3842030"/>
            <a:ext cx="2652713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427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Positive messages</a:t>
            </a:r>
            <a:endParaRPr lang="en-GB" dirty="0"/>
          </a:p>
        </p:txBody>
      </p:sp>
      <p:pic>
        <p:nvPicPr>
          <p:cNvPr id="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84748" y="1410206"/>
            <a:ext cx="3338596" cy="4677221"/>
          </a:xfrm>
          <a:prstGeom prst="rect">
            <a:avLst/>
          </a:prstGeom>
          <a:noFill/>
          <a:ln w="44450" algn="ctr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7307" y="1410206"/>
            <a:ext cx="3256837" cy="464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053" y="267206"/>
            <a:ext cx="6094524" cy="1143000"/>
          </a:xfrm>
        </p:spPr>
        <p:txBody>
          <a:bodyPr>
            <a:noAutofit/>
          </a:bodyPr>
          <a:lstStyle/>
          <a:p>
            <a:r>
              <a:rPr lang="en-NZ" sz="2800" dirty="0" smtClean="0"/>
              <a:t>Effective Communication</a:t>
            </a:r>
            <a:endParaRPr lang="en-NZ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965676"/>
            <a:ext cx="7537391" cy="5030816"/>
          </a:xfrm>
        </p:spPr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NZ" b="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Communication and Health and Safety Culture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Theory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Communication and new legislation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Examples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Lessons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Z" sz="3200" b="0" dirty="0"/>
          </a:p>
          <a:p>
            <a:endParaRPr lang="en-NZ" dirty="0">
              <a:latin typeface="Verdana"/>
              <a:cs typeface="Verdana"/>
            </a:endParaRPr>
          </a:p>
          <a:p>
            <a:endParaRPr lang="en-N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DECEMBER 2014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46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Celebrate success</a:t>
            </a:r>
            <a:endParaRPr lang="en-GB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97495" y="1324597"/>
            <a:ext cx="3312502" cy="4877429"/>
          </a:xfrm>
          <a:prstGeom prst="rect">
            <a:avLst/>
          </a:prstGeom>
          <a:noFill/>
          <a:ln w="44450" algn="ctr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962" y="6101943"/>
            <a:ext cx="158157" cy="10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www.roofanchors.co.nz/images/collins-corporation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45" y="1324597"/>
            <a:ext cx="5228370" cy="3478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Effective Communication – outcomes and benefits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GB" sz="2800" b="0" dirty="0" smtClean="0"/>
              <a:t> Teamwork</a:t>
            </a:r>
          </a:p>
          <a:p>
            <a:pPr>
              <a:buFont typeface="Arial" pitchFamily="34" charset="0"/>
              <a:buChar char="•"/>
            </a:pPr>
            <a:r>
              <a:rPr lang="en-GB" sz="2800" b="0" dirty="0" smtClean="0"/>
              <a:t> Honest feedback </a:t>
            </a:r>
          </a:p>
          <a:p>
            <a:pPr>
              <a:buFont typeface="Arial" pitchFamily="34" charset="0"/>
              <a:buChar char="•"/>
            </a:pPr>
            <a:r>
              <a:rPr lang="en-GB" sz="2800" b="0" dirty="0" smtClean="0"/>
              <a:t> Information flows </a:t>
            </a:r>
          </a:p>
          <a:p>
            <a:pPr>
              <a:buFont typeface="Arial" pitchFamily="34" charset="0"/>
              <a:buChar char="•"/>
            </a:pPr>
            <a:r>
              <a:rPr lang="en-GB" sz="2800" b="0" dirty="0" smtClean="0"/>
              <a:t> Buy in </a:t>
            </a:r>
          </a:p>
          <a:p>
            <a:pPr>
              <a:buFont typeface="Arial" pitchFamily="34" charset="0"/>
              <a:buChar char="•"/>
            </a:pPr>
            <a:r>
              <a:rPr lang="en-GB" sz="2800" b="0" dirty="0" smtClean="0"/>
              <a:t> Innovation</a:t>
            </a:r>
          </a:p>
          <a:p>
            <a:pPr>
              <a:buFont typeface="Arial" pitchFamily="34" charset="0"/>
              <a:buChar char="•"/>
            </a:pPr>
            <a:r>
              <a:rPr lang="en-GB" sz="2800" b="0" dirty="0" smtClean="0"/>
              <a:t> Value</a:t>
            </a:r>
          </a:p>
          <a:p>
            <a:pPr>
              <a:buFont typeface="Arial" pitchFamily="34" charset="0"/>
              <a:buChar char="•"/>
            </a:pPr>
            <a:r>
              <a:rPr lang="en-GB" sz="2800" b="0" dirty="0" smtClean="0"/>
              <a:t> Efficiency gains</a:t>
            </a:r>
          </a:p>
          <a:p>
            <a:endParaRPr lang="en-GB" sz="2800" b="0" dirty="0" smtClean="0"/>
          </a:p>
          <a:p>
            <a:r>
              <a:rPr lang="en-GB" sz="1900" b="0" dirty="0"/>
              <a:t>http://learninglegacy.independent.gov.uk/publications/communication-and-action-for-a-safer-london-2012-olympic.php</a:t>
            </a:r>
          </a:p>
          <a:p>
            <a:pPr>
              <a:buFont typeface="Arial" pitchFamily="34" charset="0"/>
              <a:buChar char="•"/>
            </a:pPr>
            <a:endParaRPr lang="en-GB" sz="2800" b="0" dirty="0" smtClean="0"/>
          </a:p>
          <a:p>
            <a:pPr>
              <a:buFont typeface="Arial" pitchFamily="34" charset="0"/>
              <a:buChar char="•"/>
            </a:pPr>
            <a:endParaRPr lang="en-GB" sz="2800" b="0" dirty="0" smtClean="0"/>
          </a:p>
          <a:p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7206"/>
            <a:ext cx="7618576" cy="1143000"/>
          </a:xfrm>
        </p:spPr>
        <p:txBody>
          <a:bodyPr/>
          <a:lstStyle/>
          <a:p>
            <a:r>
              <a:rPr lang="en-GB" dirty="0" smtClean="0"/>
              <a:t>My Experience – indicators communication needs to improve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sz="2800" b="0" dirty="0" smtClean="0"/>
              <a:t>Rules posted, but clearly not followed</a:t>
            </a:r>
          </a:p>
          <a:p>
            <a:r>
              <a:rPr lang="en-GB" sz="2800" b="0" dirty="0" smtClean="0"/>
              <a:t>Mainly negative – don’t messages</a:t>
            </a:r>
          </a:p>
          <a:p>
            <a:r>
              <a:rPr lang="en-GB" sz="2800" b="0" dirty="0" smtClean="0"/>
              <a:t>H&amp;S minutes trivial matters</a:t>
            </a:r>
          </a:p>
          <a:p>
            <a:r>
              <a:rPr lang="en-GB" sz="2800" b="0" dirty="0" smtClean="0"/>
              <a:t>Workers told, no role in decisions</a:t>
            </a:r>
          </a:p>
          <a:p>
            <a:r>
              <a:rPr lang="en-GB" sz="2800" b="0" dirty="0" smtClean="0"/>
              <a:t>Accident reports that blame employees</a:t>
            </a:r>
          </a:p>
          <a:p>
            <a:r>
              <a:rPr lang="en-GB" sz="2800" b="0" dirty="0" smtClean="0"/>
              <a:t>Near miss/hazard reporting system not used</a:t>
            </a:r>
          </a:p>
          <a:p>
            <a:r>
              <a:rPr lang="en-GB" sz="2800" b="0" dirty="0" smtClean="0"/>
              <a:t>Communications one way</a:t>
            </a:r>
          </a:p>
          <a:p>
            <a:r>
              <a:rPr lang="en-GB" sz="2800" b="0" dirty="0" smtClean="0"/>
              <a:t>Briefings are endured - boring</a:t>
            </a:r>
          </a:p>
          <a:p>
            <a:r>
              <a:rPr lang="en-GB" sz="2800" b="0" dirty="0" smtClean="0"/>
              <a:t>Unsafe behaviours not challenged</a:t>
            </a:r>
          </a:p>
          <a:p>
            <a:endParaRPr lang="en-GB" sz="2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r>
              <a:rPr lang="en-US" dirty="0" smtClean="0"/>
              <a:t>Effective?</a:t>
            </a:r>
            <a:endParaRPr lang="en-US" dirty="0"/>
          </a:p>
        </p:txBody>
      </p:sp>
      <p:pic>
        <p:nvPicPr>
          <p:cNvPr id="30723" name="Picture 3" descr="Site sig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" y="1160174"/>
            <a:ext cx="7952382" cy="569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Summary</a:t>
            </a:r>
            <a:endParaRPr lang="en-NZ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14867" y="1470528"/>
            <a:ext cx="8500533" cy="45259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200" b="0" dirty="0" smtClean="0"/>
              <a:t>Keep it simple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200" b="0" dirty="0" smtClean="0"/>
              <a:t>What good looks like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200" b="0" dirty="0" smtClean="0"/>
              <a:t>Variety of channels - consistent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200" b="0" dirty="0" smtClean="0"/>
              <a:t>Check understanding/effectiveness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200" b="0" dirty="0" smtClean="0"/>
              <a:t>Requires skills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NZ" sz="3200" b="0" dirty="0" smtClean="0"/>
              <a:t>Benefits beyond health and safety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b="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NZ" b="0" dirty="0"/>
          </a:p>
        </p:txBody>
      </p:sp>
    </p:spTree>
    <p:extLst>
      <p:ext uri="{BB962C8B-B14F-4D97-AF65-F5344CB8AC3E}">
        <p14:creationId xmlns:p14="http://schemas.microsoft.com/office/powerpoint/2010/main" val="369787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64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051" y="267206"/>
            <a:ext cx="6840249" cy="1143000"/>
          </a:xfrm>
        </p:spPr>
        <p:txBody>
          <a:bodyPr>
            <a:noAutofit/>
          </a:bodyPr>
          <a:lstStyle/>
          <a:p>
            <a:r>
              <a:rPr lang="en-NZ" sz="2800" dirty="0" smtClean="0"/>
              <a:t>Why is Communication Important?</a:t>
            </a:r>
            <a:endParaRPr lang="en-NZ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297354"/>
            <a:ext cx="7847860" cy="5065468"/>
          </a:xfrm>
        </p:spPr>
        <p:txBody>
          <a:bodyPr>
            <a:normAutofit/>
          </a:bodyPr>
          <a:lstStyle/>
          <a:p>
            <a:r>
              <a:rPr lang="en-NZ" sz="3200" b="0" dirty="0" smtClean="0"/>
              <a:t>High performing organisations have </a:t>
            </a:r>
          </a:p>
          <a:p>
            <a:pPr>
              <a:buFont typeface="Arial" pitchFamily="34" charset="0"/>
              <a:buChar char="•"/>
            </a:pPr>
            <a:r>
              <a:rPr lang="en-NZ" sz="3200" b="0" dirty="0" smtClean="0"/>
              <a:t>A positive health and safety culture – not a blame culture</a:t>
            </a:r>
          </a:p>
          <a:p>
            <a:pPr>
              <a:buFont typeface="Arial" pitchFamily="34" charset="0"/>
              <a:buChar char="•"/>
            </a:pPr>
            <a:r>
              <a:rPr lang="en-NZ" sz="3200" b="0" dirty="0" smtClean="0"/>
              <a:t>Leaders who demonstrate commitment</a:t>
            </a:r>
          </a:p>
          <a:p>
            <a:pPr>
              <a:buFont typeface="Arial" pitchFamily="34" charset="0"/>
              <a:buChar char="•"/>
            </a:pPr>
            <a:r>
              <a:rPr lang="en-NZ" sz="3200" b="0" dirty="0" smtClean="0"/>
              <a:t>Engaged workers</a:t>
            </a:r>
          </a:p>
          <a:p>
            <a:pPr>
              <a:buFont typeface="Arial" pitchFamily="34" charset="0"/>
              <a:buChar char="•"/>
            </a:pPr>
            <a:r>
              <a:rPr lang="en-NZ" sz="3200" b="0" dirty="0" smtClean="0"/>
              <a:t>Learning Culture</a:t>
            </a:r>
          </a:p>
          <a:p>
            <a:pPr>
              <a:buFont typeface="Arial" pitchFamily="34" charset="0"/>
              <a:buChar char="•"/>
            </a:pPr>
            <a:r>
              <a:rPr lang="en-NZ" sz="3200" b="0" dirty="0" smtClean="0"/>
              <a:t>Effective risk management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DECEMBER 2014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82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051" y="267206"/>
            <a:ext cx="6351977" cy="1143000"/>
          </a:xfrm>
        </p:spPr>
        <p:txBody>
          <a:bodyPr>
            <a:noAutofit/>
          </a:bodyPr>
          <a:lstStyle/>
          <a:p>
            <a:r>
              <a:rPr lang="en-NZ" sz="2800" dirty="0" smtClean="0"/>
              <a:t>Conditions for Success </a:t>
            </a:r>
            <a:endParaRPr lang="en-NZ" sz="28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61181" y="803305"/>
            <a:ext cx="7847860" cy="5924643"/>
          </a:xfrm>
        </p:spPr>
        <p:txBody>
          <a:bodyPr>
            <a:normAutofit/>
          </a:bodyPr>
          <a:lstStyle/>
          <a:p>
            <a:endParaRPr lang="en-NZ" sz="3200" b="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Respect					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Trust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Open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Empowered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Clarity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3200" b="0" dirty="0" smtClean="0"/>
              <a:t>Assured</a:t>
            </a:r>
          </a:p>
          <a:p>
            <a:pPr marL="457200" indent="-457200"/>
            <a:r>
              <a:rPr lang="en-NZ" sz="2400" b="0" dirty="0" smtClean="0"/>
              <a:t>http://learninglegacy.independent.gov.uk/publications/pre-conditioning-for-success-analysis-of-human-and-organ.php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Z" sz="3200" b="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NZ" sz="3200" b="0" dirty="0"/>
          </a:p>
          <a:p>
            <a:endParaRPr lang="en-NZ" dirty="0">
              <a:latin typeface="Verdana"/>
              <a:cs typeface="Verdana"/>
            </a:endParaRPr>
          </a:p>
          <a:p>
            <a:endParaRPr lang="en-N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DECEMBER 2014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9995" y="1549059"/>
            <a:ext cx="26289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658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Communications – part of the solution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14400" y="1247686"/>
            <a:ext cx="7772400" cy="4748805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NZ" sz="2800" b="0" dirty="0" smtClean="0"/>
              <a:t>BUT alone will not manage health and safety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b="0" dirty="0"/>
              <a:t>Needs to be part of how health safety is </a:t>
            </a:r>
            <a:r>
              <a:rPr lang="en-GB" sz="2800" b="0" dirty="0" smtClean="0"/>
              <a:t>managed</a:t>
            </a:r>
            <a:endParaRPr lang="en-NZ" sz="2800" b="0" dirty="0" smtClean="0"/>
          </a:p>
          <a:p>
            <a:r>
              <a:rPr lang="en-GB" sz="1800" b="0" dirty="0" smtClean="0">
                <a:hlinkClick r:id="rId2"/>
              </a:rPr>
              <a:t>http://learninglegacy.independent.gov.uk/publications/communication-and-action-for-a-safer-london-2012-olympic.php</a:t>
            </a:r>
            <a:endParaRPr lang="en-GB" sz="1800" b="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b="0" dirty="0" smtClean="0"/>
              <a:t>Human beings will make mistakes – telling them not to doesn’t 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800" b="0" dirty="0" smtClean="0"/>
          </a:p>
          <a:p>
            <a:endParaRPr lang="en-GB" dirty="0" smtClean="0"/>
          </a:p>
          <a:p>
            <a:endParaRPr lang="en-NZ" b="0" dirty="0" smtClean="0"/>
          </a:p>
          <a:p>
            <a:endParaRPr lang="en-NZ" b="0" dirty="0" smtClean="0"/>
          </a:p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86" y="4708733"/>
            <a:ext cx="2562225" cy="165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7206"/>
            <a:ext cx="8353514" cy="1143000"/>
          </a:xfrm>
        </p:spPr>
        <p:txBody>
          <a:bodyPr/>
          <a:lstStyle/>
          <a:p>
            <a:r>
              <a:rPr lang="en-NZ" sz="2800" dirty="0" smtClean="0"/>
              <a:t>New Health and safety Act 2015</a:t>
            </a:r>
            <a:endParaRPr lang="en-NZ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14400" y="1223890"/>
            <a:ext cx="7772400" cy="5132460"/>
          </a:xfrm>
        </p:spPr>
        <p:txBody>
          <a:bodyPr>
            <a:normAutofit/>
          </a:bodyPr>
          <a:lstStyle/>
          <a:p>
            <a:r>
              <a:rPr lang="en-GB" sz="2800" b="0" dirty="0" smtClean="0"/>
              <a:t>Primary Duty of Care (s36) - information, training instruction</a:t>
            </a:r>
          </a:p>
          <a:p>
            <a:r>
              <a:rPr lang="en-GB" sz="2800" b="0" dirty="0" smtClean="0"/>
              <a:t>Same Duty (s34) - Consult, co-operate with and co-ordinate  </a:t>
            </a:r>
          </a:p>
          <a:p>
            <a:r>
              <a:rPr lang="en-GB" sz="2800" b="0" dirty="0" smtClean="0"/>
              <a:t>Designers, Manufacturers, Importers, Suppliers, Installers, Constructors, Commissioners (s39-43)</a:t>
            </a:r>
          </a:p>
          <a:p>
            <a:r>
              <a:rPr lang="en-GB" sz="2800" b="0" dirty="0" smtClean="0"/>
              <a:t>Officers (s44)</a:t>
            </a:r>
          </a:p>
          <a:p>
            <a:r>
              <a:rPr lang="en-GB" sz="2800" b="0" dirty="0" smtClean="0"/>
              <a:t>Worker engagement, participation and representation (Part 3)</a:t>
            </a:r>
            <a:endParaRPr lang="en-GB" sz="2800" b="0" dirty="0"/>
          </a:p>
        </p:txBody>
      </p:sp>
    </p:spTree>
    <p:extLst>
      <p:ext uri="{BB962C8B-B14F-4D97-AF65-F5344CB8AC3E}">
        <p14:creationId xmlns:p14="http://schemas.microsoft.com/office/powerpoint/2010/main" val="96647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053" y="267206"/>
            <a:ext cx="7257772" cy="1143000"/>
          </a:xfrm>
        </p:spPr>
        <p:txBody>
          <a:bodyPr>
            <a:noAutofit/>
          </a:bodyPr>
          <a:lstStyle/>
          <a:p>
            <a:r>
              <a:rPr lang="en-NZ" sz="3200" dirty="0" smtClean="0"/>
              <a:t>Avoid this risk – not effective communication</a:t>
            </a:r>
            <a:endParaRPr lang="en-NZ" sz="32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14867" y="1023815"/>
            <a:ext cx="8455667" cy="5332535"/>
          </a:xfrm>
        </p:spPr>
        <p:txBody>
          <a:bodyPr>
            <a:normAutofit/>
          </a:bodyPr>
          <a:lstStyle/>
          <a:p>
            <a:pPr lvl="1" indent="0">
              <a:buNone/>
            </a:pPr>
            <a:endParaRPr lang="en-NZ" sz="3200" b="0" dirty="0" smtClean="0"/>
          </a:p>
          <a:p>
            <a:pPr marL="1200150" lvl="1" indent="-457200">
              <a:buFont typeface="Arial" panose="020B0604020202020204" pitchFamily="34" charset="0"/>
              <a:buChar char="•"/>
            </a:pPr>
            <a:endParaRPr lang="en-NZ" sz="3200" b="0" dirty="0" smtClean="0"/>
          </a:p>
          <a:p>
            <a:pPr marL="1200150" lvl="1" indent="-457200">
              <a:buFont typeface="Arial" panose="020B0604020202020204" pitchFamily="34" charset="0"/>
              <a:buChar char="•"/>
            </a:pPr>
            <a:endParaRPr lang="en-NZ" sz="3200" b="0" dirty="0" smtClean="0"/>
          </a:p>
          <a:p>
            <a:pPr marL="1200150" lvl="1" indent="-457200">
              <a:buFont typeface="Arial" panose="020B0604020202020204" pitchFamily="34" charset="0"/>
              <a:buChar char="•"/>
            </a:pPr>
            <a:endParaRPr lang="en-NZ" sz="3200" b="0" dirty="0"/>
          </a:p>
          <a:p>
            <a:endParaRPr lang="en-NZ" dirty="0">
              <a:latin typeface="Verdana"/>
              <a:cs typeface="Verdana"/>
            </a:endParaRPr>
          </a:p>
          <a:p>
            <a:endParaRPr lang="en-NZ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2149307" y="6362822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DECEMBER 2014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4867" y="6362822"/>
            <a:ext cx="2006600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WORKSAFE NEW ZEALAND</a:t>
            </a:r>
            <a:endParaRPr lang="en-US" dirty="0"/>
          </a:p>
        </p:txBody>
      </p:sp>
      <p:pic>
        <p:nvPicPr>
          <p:cNvPr id="9" name="Picture 2" descr="bureaucrac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63688"/>
            <a:ext cx="9144000" cy="5146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399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7206"/>
            <a:ext cx="8229600" cy="1143000"/>
          </a:xfrm>
        </p:spPr>
        <p:txBody>
          <a:bodyPr/>
          <a:lstStyle/>
          <a:p>
            <a:r>
              <a:rPr lang="en-NZ" sz="2800" dirty="0" smtClean="0"/>
              <a:t>Designers - Construction</a:t>
            </a:r>
            <a:endParaRPr lang="en-NZ" sz="2800" dirty="0"/>
          </a:p>
        </p:txBody>
      </p:sp>
      <p:grpSp>
        <p:nvGrpSpPr>
          <p:cNvPr id="7" name="Group 2"/>
          <p:cNvGrpSpPr>
            <a:grpSpLocks noGrp="1" noChangeAspect="1"/>
          </p:cNvGrpSpPr>
          <p:nvPr/>
        </p:nvGrpSpPr>
        <p:grpSpPr bwMode="auto">
          <a:xfrm>
            <a:off x="457200" y="759655"/>
            <a:ext cx="8229600" cy="5596695"/>
            <a:chOff x="0" y="142"/>
            <a:chExt cx="5760" cy="4035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42"/>
              <a:ext cx="5760" cy="4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42"/>
              <a:ext cx="5767" cy="4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6998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DECEMBER 2014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WORKSAFE NEW ZEALAND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9C0A8-FCB6-1241-B3F7-A650E06D7DC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7206"/>
            <a:ext cx="8229600" cy="1143000"/>
          </a:xfrm>
        </p:spPr>
        <p:txBody>
          <a:bodyPr/>
          <a:lstStyle/>
          <a:p>
            <a:r>
              <a:rPr lang="en-NZ" sz="3200" dirty="0" smtClean="0"/>
              <a:t>BIM – for construction projects</a:t>
            </a:r>
            <a:endParaRPr lang="en-NZ" sz="3200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6200" y="2433711"/>
            <a:ext cx="3708009" cy="351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056062" y="1296703"/>
            <a:ext cx="4994275" cy="5059647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198825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Worksafe PowerPoint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Worksafe PowerPoint Template.potx" id="{FF3C547E-AB8E-4ED8-9A8F-8D19306EA099}" vid="{522988FA-F5EF-4CFA-8642-ADC887529806}"/>
    </a:ext>
  </a:extLst>
</a:theme>
</file>

<file path=ppt/theme/theme2.xml><?xml version="1.0" encoding="utf-8"?>
<a:theme xmlns:a="http://schemas.openxmlformats.org/drawingml/2006/main" name="Dark Backgrou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Worksafe PowerPoint Template.potx" id="{FF3C547E-AB8E-4ED8-9A8F-8D19306EA099}" vid="{0C520BD2-9B16-4903-B3E1-FC1C7A36479C}"/>
    </a:ext>
  </a:extLst>
</a:theme>
</file>

<file path=ppt/theme/theme3.xml><?xml version="1.0" encoding="utf-8"?>
<a:theme xmlns:a="http://schemas.openxmlformats.org/drawingml/2006/main" name="1_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ustom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09FF022973D246A061D68F6B2C9938" ma:contentTypeVersion="1" ma:contentTypeDescription="Create a new document." ma:contentTypeScope="" ma:versionID="9bee3f639c2bd9dcde5de5b4c2198e94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0FC009-58C0-40D0-9093-CFE746316C5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F3C52F-DF45-4EFC-BE78-42FC35E71A38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sharepoint/v3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9671835-E466-4965-9883-42D1BC7460A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 Worksafe PowerPoint Template</Template>
  <TotalTime>1661</TotalTime>
  <Words>736</Words>
  <Application>Microsoft Office PowerPoint</Application>
  <PresentationFormat>On-screen Show (4:3)</PresentationFormat>
  <Paragraphs>250</Paragraphs>
  <Slides>25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Arial</vt:lpstr>
      <vt:lpstr>Calibri</vt:lpstr>
      <vt:lpstr>Verdana</vt:lpstr>
      <vt:lpstr>Template Worksafe PowerPoint Template</vt:lpstr>
      <vt:lpstr>Dark Background</vt:lpstr>
      <vt:lpstr>1_Office Theme</vt:lpstr>
      <vt:lpstr>Effective communications</vt:lpstr>
      <vt:lpstr>Effective Communication</vt:lpstr>
      <vt:lpstr>Why is Communication Important?</vt:lpstr>
      <vt:lpstr>Conditions for Success </vt:lpstr>
      <vt:lpstr>Communications – part of the solution</vt:lpstr>
      <vt:lpstr>New Health and safety Act 2015</vt:lpstr>
      <vt:lpstr>Avoid this risk – not effective communication</vt:lpstr>
      <vt:lpstr>Designers - Construction</vt:lpstr>
      <vt:lpstr>BIM – for construction projects</vt:lpstr>
      <vt:lpstr>Effective Communication with workers</vt:lpstr>
      <vt:lpstr>How to communicate</vt:lpstr>
      <vt:lpstr>Effective Communication</vt:lpstr>
      <vt:lpstr>GUIDING RULES</vt:lpstr>
      <vt:lpstr>examples</vt:lpstr>
      <vt:lpstr>Visual standards</vt:lpstr>
      <vt:lpstr>Visual standards – Redefine the Norms</vt:lpstr>
      <vt:lpstr>‘Tool Box Talks’…</vt:lpstr>
      <vt:lpstr>Daily Activity briefings</vt:lpstr>
      <vt:lpstr>Positive messages</vt:lpstr>
      <vt:lpstr>Celebrate success</vt:lpstr>
      <vt:lpstr>Effective Communication – outcomes and benefits</vt:lpstr>
      <vt:lpstr>My Experience – indicators communication needs to improve</vt:lpstr>
      <vt:lpstr>PowerPoint Presentation</vt:lpstr>
      <vt:lpstr>Summary</vt:lpstr>
      <vt:lpstr>PowerPoint Presentation</vt:lpstr>
    </vt:vector>
  </TitlesOfParts>
  <Company>Ministry of Economic Development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Hooper</dc:creator>
  <dc:description>Designed by Clemenger and Developed by Allfields for Worksafe New Zealand</dc:description>
  <cp:lastModifiedBy>Alison</cp:lastModifiedBy>
  <cp:revision>145</cp:revision>
  <cp:lastPrinted>2015-05-08T00:08:12Z</cp:lastPrinted>
  <dcterms:created xsi:type="dcterms:W3CDTF">2014-12-08T03:22:47Z</dcterms:created>
  <dcterms:modified xsi:type="dcterms:W3CDTF">2015-11-10T19:09:11Z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0x010100E509FF022973D246A061D68F6B2C9938</vt:lpwstr>
  </property>
</Properties>
</file>